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51"/>
    <p:restoredTop sz="94844"/>
  </p:normalViewPr>
  <p:slideViewPr>
    <p:cSldViewPr snapToGrid="0">
      <p:cViewPr varScale="1">
        <p:scale>
          <a:sx n="100" d="100"/>
          <a:sy n="100" d="100"/>
        </p:scale>
        <p:origin x="408"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66479-3E4A-C9FC-BBFD-1E24E2CBFB7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07F71DC-57B3-2D02-7620-DBBF3370DF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24E11CF-6269-4EF6-12B7-BD782C776C8E}"/>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601AE211-F3B3-4DBA-FBC1-06FC7E0C2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5D8EA-0A9A-CDA7-7799-ABDCF2F7833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65020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26C71-DFA3-710C-8F7D-CACF6E88DB1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BE3D9A8-90E5-E6F8-0748-0D0E711F4B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7AD20ED-1A27-1668-A7EF-2039505E7A4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7004F54D-141E-19BE-51FF-4312B3507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CED8D-92FE-3527-BA6E-5B5CA5269E1F}"/>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25303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25ED3D-8925-F482-86DC-ECD2AC0C199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F01D750-B2F7-693F-3EE0-2330B7CC6C2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FF6B05E-C0F1-DE8E-4A0C-10346130B812}"/>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8E7000AC-B27F-FD46-D442-687A8D387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E50DBA-3A3D-59F6-545B-B53BB215E6A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90790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C1676-42C7-5C26-1F10-8DB2137649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7F6FC25-7A4D-3954-9B68-EA22DD3B91F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786226-19BE-3ADF-F789-26EB52FB0743}"/>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83DC1F3E-AFAC-E742-8437-F82E014B1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196B6-72B1-CA26-F843-3E79912E922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79241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328E7-1AF0-F541-B0BE-914C49E9B8B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8B6C869-BEC0-8E41-0B5A-8D24010E65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795ECE6-1F5D-3C9C-0D21-032D853CA2DC}"/>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BA0A8362-2E03-0A21-16D2-54AAB7ACB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B9507-F3E0-DFB6-A40D-ACFB03161E9C}"/>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758759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67EB6-4775-FCB2-0313-920CC6E268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3B005FF-0D3A-A248-4FB1-957E8272F1A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AE1DD59-AC21-AB6C-B196-01EF9D6F1A1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FD7E0CA-BD75-9703-ED98-8F551569E57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730D43D6-42B5-9E2F-B4D6-F09A6AC747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443347-26F4-C314-B99B-65BD9C728BD3}"/>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009900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1C596-C93F-8AE2-ED4F-C0D175797DF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A36548B-23AC-5724-7534-8D2E1DFE4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5B8A004-71FA-7476-3E47-EDDAB497A6E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0AE456B-6FB2-80C4-972B-5982034271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FAE6606-6104-D75D-DB78-11F7DE9B843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ACB670E-5120-F3FE-316E-F400853260B4}"/>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8" name="Footer Placeholder 7">
            <a:extLst>
              <a:ext uri="{FF2B5EF4-FFF2-40B4-BE49-F238E27FC236}">
                <a16:creationId xmlns:a16="http://schemas.microsoft.com/office/drawing/2014/main" id="{477003BB-1616-3E6C-9AB8-91B1986EAA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CE60C5-7F53-3D7D-97DA-BDD6D097D9E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425385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D8C63-BBEB-326E-6EC6-0E61F88668C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C868424-B09B-5CB7-B7E7-38F96E2EDB1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4" name="Footer Placeholder 3">
            <a:extLst>
              <a:ext uri="{FF2B5EF4-FFF2-40B4-BE49-F238E27FC236}">
                <a16:creationId xmlns:a16="http://schemas.microsoft.com/office/drawing/2014/main" id="{776773A9-A68A-7D0C-3F97-D48448C867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74D39A-1FF6-6AD7-ACAB-BDA3944A908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56204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8EC146-3402-D7C2-22CF-8E699E4629C4}"/>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3" name="Footer Placeholder 2">
            <a:extLst>
              <a:ext uri="{FF2B5EF4-FFF2-40B4-BE49-F238E27FC236}">
                <a16:creationId xmlns:a16="http://schemas.microsoft.com/office/drawing/2014/main" id="{ECBE6F90-218D-64EF-AE49-AF867D1DEE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EC8674-C62E-6EC4-5E79-2F82557B2DA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99593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F1EF-DE88-44B2-EB20-DAAE168558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3CC3B0D-AAE1-CC12-CA02-F744676E7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F822B5B-B6ED-15EF-5304-08D4EB8E8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C9591A0-1499-C6F1-8BBE-0F4329A63590}"/>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0CA88C17-012D-59F0-5460-C92EC0EA1C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C04D0-1584-B427-440F-A543D74F0DBA}"/>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265663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CFC0-FEB1-ABAF-9E6A-8BDAD6DD40C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445F85C-3BA0-9771-E4B4-76CACA5F08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739DA-2EFC-977C-1D62-8F1AD6B5C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542DDE0-BE2F-A6E7-02DC-E9BA2AE3F460}"/>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786FE565-92C0-100E-2A73-777732DCEB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5602D3-33E3-A469-3788-8ABB2672BAEA}"/>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263852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FAFAF1-1D4C-0758-E073-75EA269F1C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B55B435-2BFD-9DA0-3AB6-9F09A3DF3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679A8A-0273-09EE-C378-05D51FEC1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093BCA2C-59A2-599D-0C95-54136F3799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5281BA-7235-C935-4824-254634D200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23679-E268-BE40-8859-5A0FB6AF5383}" type="slidenum">
              <a:rPr lang="en-US" smtClean="0"/>
              <a:t>‹#›</a:t>
            </a:fld>
            <a:endParaRPr lang="en-US"/>
          </a:p>
        </p:txBody>
      </p:sp>
    </p:spTree>
    <p:extLst>
      <p:ext uri="{BB962C8B-B14F-4D97-AF65-F5344CB8AC3E}">
        <p14:creationId xmlns:p14="http://schemas.microsoft.com/office/powerpoint/2010/main" val="986238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45AF8A-DAE7-0C34-CF87-E2A873F4C989}"/>
              </a:ext>
            </a:extLst>
          </p:cNvPr>
          <p:cNvSpPr>
            <a:spLocks noGrp="1"/>
          </p:cNvSpPr>
          <p:nvPr>
            <p:ph type="subTitle" idx="1"/>
          </p:nvPr>
        </p:nvSpPr>
        <p:spPr>
          <a:xfrm>
            <a:off x="1285874" y="225488"/>
            <a:ext cx="10601325" cy="641349"/>
          </a:xfrm>
          <a:solidFill>
            <a:schemeClr val="accent1">
              <a:lumMod val="60000"/>
              <a:lumOff val="40000"/>
            </a:schemeClr>
          </a:solidFill>
        </p:spPr>
        <p:txBody>
          <a:bodyPr>
            <a:normAutofit/>
          </a:bodyPr>
          <a:lstStyle/>
          <a:p>
            <a:r>
              <a:rPr lang="en-US" sz="4000" dirty="0">
                <a:solidFill>
                  <a:schemeClr val="bg1"/>
                </a:solidFill>
              </a:rPr>
              <a:t>An Inclusive Art and Design Curriculum</a:t>
            </a:r>
          </a:p>
        </p:txBody>
      </p:sp>
      <p:pic>
        <p:nvPicPr>
          <p:cNvPr id="1026" name="Picture 2" descr="Mrs Claire Williams Headteacher | Dudley | Cotwall End Primary School">
            <a:extLst>
              <a:ext uri="{FF2B5EF4-FFF2-40B4-BE49-F238E27FC236}">
                <a16:creationId xmlns:a16="http://schemas.microsoft.com/office/drawing/2014/main" id="{CF551A74-A89B-00ED-AB99-0B5DAD81F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06" y="1"/>
            <a:ext cx="1007875" cy="109901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A03409B-03D1-4E9A-E198-C727A1333B3D}"/>
              </a:ext>
            </a:extLst>
          </p:cNvPr>
          <p:cNvSpPr txBox="1"/>
          <p:nvPr/>
        </p:nvSpPr>
        <p:spPr>
          <a:xfrm>
            <a:off x="247239" y="1063663"/>
            <a:ext cx="3765367" cy="2862322"/>
          </a:xfrm>
          <a:prstGeom prst="rect">
            <a:avLst/>
          </a:prstGeom>
          <a:no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Planning Inclusive Lessons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The benefits of art and design can have a profound effect on all learners, not only through developing knowledge of art and its associated practices but, in addition, the cultivation of self-confidence that the nurturing creativity can bring.</a:t>
            </a:r>
          </a:p>
          <a:p>
            <a:endParaRPr lang="en-GB" sz="12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Potential barriers to learning for individuals should be balanced alongside a pathway to ensure these learners can actively participate in the best possible way. Teachers should be mindful of how to balance adult support alongside opportunities for independent learning, ensuring that tasks are broken down and build incrementally.</a:t>
            </a:r>
          </a:p>
          <a:p>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6DE5E3AE-2F97-DFA5-3BED-19FD71E8C8C1}"/>
              </a:ext>
            </a:extLst>
          </p:cNvPr>
          <p:cNvSpPr txBox="1"/>
          <p:nvPr/>
        </p:nvSpPr>
        <p:spPr>
          <a:xfrm>
            <a:off x="274215" y="3741319"/>
            <a:ext cx="3765367" cy="2677656"/>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Creating an Inclusive Environment</a:t>
            </a:r>
          </a:p>
          <a:p>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Seating</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Learner's seating and the main position are planned for the shape of the room.</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Seating positions should allow all learners to communicate, respond and interact with each other and the teacher in discussions.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Consider seating arrangements to minimise distractions. </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Learners who experiences fine motor difficulties require a larger space to work.</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Furniture is suitable and learners have the equipment they require e.g. sloping board, foot block.</a:t>
            </a:r>
          </a:p>
        </p:txBody>
      </p:sp>
      <p:sp>
        <p:nvSpPr>
          <p:cNvPr id="11" name="TextBox 10">
            <a:extLst>
              <a:ext uri="{FF2B5EF4-FFF2-40B4-BE49-F238E27FC236}">
                <a16:creationId xmlns:a16="http://schemas.microsoft.com/office/drawing/2014/main" id="{E5A51EE1-8B40-E4F4-5393-4E7B19B62D41}"/>
              </a:ext>
            </a:extLst>
          </p:cNvPr>
          <p:cNvSpPr txBox="1"/>
          <p:nvPr/>
        </p:nvSpPr>
        <p:spPr>
          <a:xfrm>
            <a:off x="8141689" y="4968266"/>
            <a:ext cx="3765367" cy="830997"/>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Health and Safety</a:t>
            </a: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Remember that some learners may have a low awareness of danger.</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Identify risk points in the lesson or visits.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60E42EB5-1257-509A-8AF3-D0F7BCA31286}"/>
              </a:ext>
            </a:extLst>
          </p:cNvPr>
          <p:cNvSpPr txBox="1"/>
          <p:nvPr/>
        </p:nvSpPr>
        <p:spPr>
          <a:xfrm>
            <a:off x="8141690" y="3184076"/>
            <a:ext cx="3765367" cy="1569660"/>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Low-arousal Areas</a:t>
            </a: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Art lessons can be overwhelming for some learners due to the changing nature of the lessons- allow learners time and space if overwhelmed.</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A low-arousal area (quiet area with calming, sensory resources) is available for planned and unplanned sensory breaks. </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Allow learning breaks as required.</a:t>
            </a:r>
          </a:p>
        </p:txBody>
      </p:sp>
      <p:sp>
        <p:nvSpPr>
          <p:cNvPr id="15" name="TextBox 14">
            <a:extLst>
              <a:ext uri="{FF2B5EF4-FFF2-40B4-BE49-F238E27FC236}">
                <a16:creationId xmlns:a16="http://schemas.microsoft.com/office/drawing/2014/main" id="{B8C8D666-459E-9732-97A0-E08296BB747D}"/>
              </a:ext>
            </a:extLst>
          </p:cNvPr>
          <p:cNvSpPr txBox="1"/>
          <p:nvPr/>
        </p:nvSpPr>
        <p:spPr>
          <a:xfrm>
            <a:off x="4182839" y="1099013"/>
            <a:ext cx="3765367" cy="2123658"/>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Sound and Light Issues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Background noise is reduced.</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Interactive whiteboards are non-reflective to reduce glare.</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There is sufficient light for written work</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Learners use hearing and low vision aids where necessary.</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The teacher’s face can be seen- avoid standing in front of light sources.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Video presentations have subtitles for deaf, hearing impaired and those with communication difficulties</a:t>
            </a:r>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t>
            </a: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A8449857-0D06-A278-C5C3-EC550F8A164F}"/>
              </a:ext>
            </a:extLst>
          </p:cNvPr>
          <p:cNvSpPr txBox="1"/>
          <p:nvPr/>
        </p:nvSpPr>
        <p:spPr>
          <a:xfrm>
            <a:off x="8121831" y="6013793"/>
            <a:ext cx="3765367" cy="461665"/>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Unfamiliar learning environment</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Ensure that learners are adequately prepared for visits.</a:t>
            </a:r>
          </a:p>
        </p:txBody>
      </p:sp>
      <p:sp>
        <p:nvSpPr>
          <p:cNvPr id="20" name="TextBox 19">
            <a:extLst>
              <a:ext uri="{FF2B5EF4-FFF2-40B4-BE49-F238E27FC236}">
                <a16:creationId xmlns:a16="http://schemas.microsoft.com/office/drawing/2014/main" id="{E1189F3E-B00C-B655-FF4B-BA34FA4582D3}"/>
              </a:ext>
            </a:extLst>
          </p:cNvPr>
          <p:cNvSpPr txBox="1"/>
          <p:nvPr/>
        </p:nvSpPr>
        <p:spPr>
          <a:xfrm>
            <a:off x="8121832" y="1219166"/>
            <a:ext cx="3765367" cy="1754326"/>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Multi-sensory Approaches</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Allow time for sensory exploration.</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Use real objects related to the topic.</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Use the body in direct ways to create outcomes or products.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Explore natural materials related to the topic through sight, sound, smell and/ or taste.</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Support learners to explore the wider contexts through stories, films and role play.</a:t>
            </a:r>
          </a:p>
        </p:txBody>
      </p:sp>
      <p:sp>
        <p:nvSpPr>
          <p:cNvPr id="22" name="TextBox 21">
            <a:extLst>
              <a:ext uri="{FF2B5EF4-FFF2-40B4-BE49-F238E27FC236}">
                <a16:creationId xmlns:a16="http://schemas.microsoft.com/office/drawing/2014/main" id="{A61D9406-EFAC-A3ED-B4C0-0D13A6A52DB0}"/>
              </a:ext>
            </a:extLst>
          </p:cNvPr>
          <p:cNvSpPr txBox="1"/>
          <p:nvPr/>
        </p:nvSpPr>
        <p:spPr>
          <a:xfrm>
            <a:off x="4237415" y="5080147"/>
            <a:ext cx="3765367" cy="1384995"/>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Resources</a:t>
            </a: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Provide specialist equipment, e.g. specialist scissors and cutting tools.</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Provide generic aids</a:t>
            </a:r>
            <a:r>
              <a:rPr lang="en-GB" sz="1200" dirty="0">
                <a:latin typeface="Calibri" panose="020F0502020204030204" pitchFamily="34" charset="0"/>
                <a:ea typeface="Calibri" panose="020F0502020204030204" pitchFamily="34" charset="0"/>
                <a:cs typeface="Times New Roman" panose="02020603050405020304" pitchFamily="18" charset="0"/>
              </a:rPr>
              <a:t>, e.g. frames or adhesives to secure a learner’s work.</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Provide a range of drawing aids such as grids, templates and viewfinders for transcription.</a:t>
            </a:r>
          </a:p>
        </p:txBody>
      </p:sp>
      <p:pic>
        <p:nvPicPr>
          <p:cNvPr id="1028" name="Picture 4" descr="School of Art &amp; Design">
            <a:extLst>
              <a:ext uri="{FF2B5EF4-FFF2-40B4-BE49-F238E27FC236}">
                <a16:creationId xmlns:a16="http://schemas.microsoft.com/office/drawing/2014/main" id="{AC1CC1C5-AF0B-0755-F611-89A457FAE9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866" y="3286118"/>
            <a:ext cx="2586465" cy="1730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5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45AF8A-DAE7-0C34-CF87-E2A873F4C989}"/>
              </a:ext>
            </a:extLst>
          </p:cNvPr>
          <p:cNvSpPr>
            <a:spLocks noGrp="1"/>
          </p:cNvSpPr>
          <p:nvPr>
            <p:ph type="subTitle" idx="1"/>
          </p:nvPr>
        </p:nvSpPr>
        <p:spPr>
          <a:xfrm>
            <a:off x="1192318" y="88714"/>
            <a:ext cx="10601325" cy="641349"/>
          </a:xfrm>
          <a:solidFill>
            <a:schemeClr val="accent1">
              <a:lumMod val="60000"/>
              <a:lumOff val="40000"/>
            </a:schemeClr>
          </a:solidFill>
        </p:spPr>
        <p:txBody>
          <a:bodyPr>
            <a:normAutofit fontScale="92500"/>
          </a:bodyPr>
          <a:lstStyle/>
          <a:p>
            <a:r>
              <a:rPr lang="en-US" sz="4000" dirty="0">
                <a:solidFill>
                  <a:schemeClr val="bg1"/>
                </a:solidFill>
              </a:rPr>
              <a:t>Art and Design </a:t>
            </a:r>
            <a:r>
              <a:rPr lang="en-US" sz="4000">
                <a:solidFill>
                  <a:schemeClr val="bg1"/>
                </a:solidFill>
              </a:rPr>
              <a:t>Curriculum Considerations for SEND</a:t>
            </a:r>
            <a:endParaRPr lang="en-US" sz="4000" dirty="0">
              <a:solidFill>
                <a:schemeClr val="bg1"/>
              </a:solidFill>
            </a:endParaRPr>
          </a:p>
        </p:txBody>
      </p:sp>
      <p:pic>
        <p:nvPicPr>
          <p:cNvPr id="1026" name="Picture 2" descr="Mrs Claire Williams Headteacher | Dudley | Cotwall End Primary School">
            <a:extLst>
              <a:ext uri="{FF2B5EF4-FFF2-40B4-BE49-F238E27FC236}">
                <a16:creationId xmlns:a16="http://schemas.microsoft.com/office/drawing/2014/main" id="{CF551A74-A89B-00ED-AB99-0B5DAD81F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12530" cy="121313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AEFB1DB-97DD-AF36-DAD6-5AD371C6176C}"/>
              </a:ext>
            </a:extLst>
          </p:cNvPr>
          <p:cNvSpPr txBox="1"/>
          <p:nvPr/>
        </p:nvSpPr>
        <p:spPr>
          <a:xfrm>
            <a:off x="4539299" y="745442"/>
            <a:ext cx="3765367" cy="1938992"/>
          </a:xfrm>
          <a:prstGeom prst="rect">
            <a:avLst/>
          </a:prstGeom>
          <a:no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with attention?</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Ensure clear step-by-step instructions are shared. Provide art tools when necessary to avoid distractions during teacher input.</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Ensure that all adults in the lesson know the learners well and </a:t>
            </a:r>
            <a:r>
              <a:rPr lang="en-GB" sz="1200" dirty="0">
                <a:latin typeface="Calibri" panose="020F0502020204030204" pitchFamily="34" charset="0"/>
                <a:ea typeface="Calibri" panose="020F0502020204030204" pitchFamily="34" charset="0"/>
                <a:cs typeface="Times New Roman" panose="02020603050405020304" pitchFamily="18" charset="0"/>
              </a:rPr>
              <a:t>can recognise when to intervene/ enforce rules.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Plan movement breaks and classroom jobs for individual learners.</a:t>
            </a:r>
            <a:endParaRPr lang="en-US" sz="1200" dirty="0"/>
          </a:p>
        </p:txBody>
      </p:sp>
      <p:sp>
        <p:nvSpPr>
          <p:cNvPr id="6" name="TextBox 5">
            <a:extLst>
              <a:ext uri="{FF2B5EF4-FFF2-40B4-BE49-F238E27FC236}">
                <a16:creationId xmlns:a16="http://schemas.microsoft.com/office/drawing/2014/main" id="{B9CC6EC0-87D8-558F-57D7-0727B8B05FE8}"/>
              </a:ext>
            </a:extLst>
          </p:cNvPr>
          <p:cNvSpPr txBox="1"/>
          <p:nvPr/>
        </p:nvSpPr>
        <p:spPr>
          <a:xfrm>
            <a:off x="94579" y="1411472"/>
            <a:ext cx="646331" cy="5357814"/>
          </a:xfrm>
          <a:prstGeom prst="rect">
            <a:avLst/>
          </a:prstGeom>
          <a:noFill/>
        </p:spPr>
        <p:txBody>
          <a:bodyPr vert="vert270" wrap="square">
            <a:spAutoFit/>
          </a:bodyPr>
          <a:lstStyle/>
          <a:p>
            <a:pPr algn="ctr"/>
            <a:r>
              <a:rPr lang="en-GB" sz="30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Strategies to Scaffold Learning</a:t>
            </a:r>
            <a:endParaRPr lang="en-US" sz="3000" dirty="0"/>
          </a:p>
        </p:txBody>
      </p:sp>
      <p:sp>
        <p:nvSpPr>
          <p:cNvPr id="8" name="TextBox 7">
            <a:extLst>
              <a:ext uri="{FF2B5EF4-FFF2-40B4-BE49-F238E27FC236}">
                <a16:creationId xmlns:a16="http://schemas.microsoft.com/office/drawing/2014/main" id="{C38F63C6-1D19-A118-5250-C6FC9654D995}"/>
              </a:ext>
            </a:extLst>
          </p:cNvPr>
          <p:cNvSpPr txBox="1"/>
          <p:nvPr/>
        </p:nvSpPr>
        <p:spPr>
          <a:xfrm>
            <a:off x="857637" y="879905"/>
            <a:ext cx="3617731" cy="1938992"/>
          </a:xfrm>
          <a:prstGeom prst="rect">
            <a:avLst/>
          </a:prstGeom>
          <a:solidFill>
            <a:schemeClr val="accent1">
              <a:lumMod val="20000"/>
              <a:lumOff val="80000"/>
            </a:schemeClr>
          </a:solidFill>
          <a:ln>
            <a:noFill/>
          </a:ln>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a:t>
            </a:r>
            <a:r>
              <a:rPr lang="en-GB" sz="1200" b="1"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a:t>
            </a: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 access lessons due to literacy difficulties?</a:t>
            </a:r>
            <a:endParaRPr lang="en-GB" sz="1200" dirty="0">
              <a:latin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visual aids to enable learners to identify artists and their work, as well as to identify equipment and media.</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a word and/ or picture bank for the learner to refer to during guided and independent tasks.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Use strategies such as modelling, demonstrating and imitating to support learners in understanding the step-by-step processes.</a:t>
            </a:r>
          </a:p>
        </p:txBody>
      </p:sp>
      <p:sp>
        <p:nvSpPr>
          <p:cNvPr id="9" name="TextBox 8">
            <a:extLst>
              <a:ext uri="{FF2B5EF4-FFF2-40B4-BE49-F238E27FC236}">
                <a16:creationId xmlns:a16="http://schemas.microsoft.com/office/drawing/2014/main" id="{B10505F6-E5CC-DF0E-2B76-3F85ACF330EE}"/>
              </a:ext>
            </a:extLst>
          </p:cNvPr>
          <p:cNvSpPr txBox="1"/>
          <p:nvPr/>
        </p:nvSpPr>
        <p:spPr>
          <a:xfrm>
            <a:off x="773932" y="2936217"/>
            <a:ext cx="3765367" cy="2308324"/>
          </a:xfrm>
          <a:prstGeom prst="rect">
            <a:avLst/>
          </a:prstGeom>
          <a:no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to retain vocabulary?</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Learners will hear and use a range of specific vocabulary including pattern, colour, tone, texture, line, shape, form and space.</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Pre-teach vocabulary linked to art.</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Discuss and display key vocabulary with its meaning.</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learners with a word bank of key terms which they can refer to during lessons. </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Refer to language regularly during lessons and, where applicable, throughout the day, as this will embed the vocabulary and build stronger links and associations.</a:t>
            </a:r>
            <a:endParaRPr lang="en-US" sz="1200" dirty="0"/>
          </a:p>
        </p:txBody>
      </p:sp>
      <p:sp>
        <p:nvSpPr>
          <p:cNvPr id="10" name="TextBox 9">
            <a:extLst>
              <a:ext uri="{FF2B5EF4-FFF2-40B4-BE49-F238E27FC236}">
                <a16:creationId xmlns:a16="http://schemas.microsoft.com/office/drawing/2014/main" id="{2C914F8A-FCB2-347F-C903-745FDB706BE8}"/>
              </a:ext>
            </a:extLst>
          </p:cNvPr>
          <p:cNvSpPr txBox="1"/>
          <p:nvPr/>
        </p:nvSpPr>
        <p:spPr>
          <a:xfrm>
            <a:off x="4547330" y="4403115"/>
            <a:ext cx="3617730" cy="2308324"/>
          </a:xfrm>
          <a:prstGeom prst="rect">
            <a:avLst/>
          </a:prstGeom>
          <a:no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need additional time to develop conceptual understanding?</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pre-teaching opportunities for learners to become familiar with vocabulary prior to the lesson, to support their access and engagement in whole-class teaching.</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opportunities for small group learning either before or during the lesson. There opportunities are part of the repetition process.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Take time to model and demonstrate each element of a process.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visual aids in the form of worked examples.</a:t>
            </a:r>
          </a:p>
        </p:txBody>
      </p:sp>
      <p:sp>
        <p:nvSpPr>
          <p:cNvPr id="11" name="TextBox 10">
            <a:extLst>
              <a:ext uri="{FF2B5EF4-FFF2-40B4-BE49-F238E27FC236}">
                <a16:creationId xmlns:a16="http://schemas.microsoft.com/office/drawing/2014/main" id="{EB68D138-82E5-A7CB-B803-C25724A6A31B}"/>
              </a:ext>
            </a:extLst>
          </p:cNvPr>
          <p:cNvSpPr txBox="1"/>
          <p:nvPr/>
        </p:nvSpPr>
        <p:spPr>
          <a:xfrm>
            <a:off x="789994" y="5285597"/>
            <a:ext cx="3617730" cy="1384995"/>
          </a:xfrm>
          <a:prstGeom prst="rect">
            <a:avLst/>
          </a:prstGeom>
          <a:solidFill>
            <a:schemeClr val="accent1">
              <a:lumMod val="20000"/>
              <a:lumOff val="80000"/>
            </a:schemeClr>
          </a:solid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have sensory issues?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Understand if the learner is hypo-sensitive or hyper-sensitive and how to manage their needs.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Use art tools made of specific materials to support sensory processing.</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Ensure a low arousal area is available for those learners who may need it.</a:t>
            </a:r>
          </a:p>
        </p:txBody>
      </p:sp>
      <p:sp>
        <p:nvSpPr>
          <p:cNvPr id="17" name="TextBox 16">
            <a:extLst>
              <a:ext uri="{FF2B5EF4-FFF2-40B4-BE49-F238E27FC236}">
                <a16:creationId xmlns:a16="http://schemas.microsoft.com/office/drawing/2014/main" id="{F2080DD9-0286-4B96-50E7-0D85EEE2DAE6}"/>
              </a:ext>
            </a:extLst>
          </p:cNvPr>
          <p:cNvSpPr txBox="1"/>
          <p:nvPr/>
        </p:nvSpPr>
        <p:spPr>
          <a:xfrm>
            <a:off x="8304666" y="3352966"/>
            <a:ext cx="3765367" cy="3416320"/>
          </a:xfrm>
          <a:prstGeom prst="rect">
            <a:avLst/>
          </a:prstGeom>
          <a:solidFill>
            <a:schemeClr val="accent1">
              <a:lumMod val="20000"/>
              <a:lumOff val="80000"/>
            </a:schemeClr>
          </a:solidFill>
          <a:ln>
            <a:noFill/>
          </a:ln>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a:t>
            </a:r>
            <a:r>
              <a:rPr lang="en-GB" sz="1200" b="1"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a:t>
            </a: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 access lessons due to fine motor difficulties?</a:t>
            </a:r>
            <a:endParaRPr lang="en-GB" sz="1200" dirty="0">
              <a:latin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Engaging in art and design activity can help to build fine motor skills. Learners will enjoy and benefit from using malleable materials such as clay or dough.</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Consider using frames or adhesives (e.g. masking tape) to secure a learner's work.</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learners with larger scale materials to work on and gradually decrease the scale as they acquire greater control.</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Encourage learners to experiment with different media, and offer a range of painting application media- some learners may prefer a sponge to a brush or may even use their fingers at times.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Plan each lesson well in advance, to consider points where learners may struggle. Use of scissors can be a source of frustration for some learners; wider-handled or easy grip scissors can be a useful aid.</a:t>
            </a:r>
          </a:p>
        </p:txBody>
      </p:sp>
      <p:sp>
        <p:nvSpPr>
          <p:cNvPr id="18" name="TextBox 17">
            <a:extLst>
              <a:ext uri="{FF2B5EF4-FFF2-40B4-BE49-F238E27FC236}">
                <a16:creationId xmlns:a16="http://schemas.microsoft.com/office/drawing/2014/main" id="{D3FDCC69-023E-4471-6E29-5B0F0FA18597}"/>
              </a:ext>
            </a:extLst>
          </p:cNvPr>
          <p:cNvSpPr txBox="1"/>
          <p:nvPr/>
        </p:nvSpPr>
        <p:spPr>
          <a:xfrm>
            <a:off x="8113705" y="1874457"/>
            <a:ext cx="3617730" cy="1384995"/>
          </a:xfrm>
          <a:prstGeom prst="rect">
            <a:avLst/>
          </a:prstGeom>
          <a:no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experience anxiety?</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Model the use of art tools beforehand.</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Teach problem solving before the lesson, and strategies to overcome problems that might be faced.</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Use a ‘Now and Next’ board to explain any changes to the routine.</a:t>
            </a:r>
          </a:p>
        </p:txBody>
      </p:sp>
      <p:pic>
        <p:nvPicPr>
          <p:cNvPr id="2050" name="Picture 2" descr="Vincent Van Gogh and Your Inner Voice/Inner Pieces Gallery | Artist quotes, Van  gogh quotes, Vincent van gogh quotes">
            <a:extLst>
              <a:ext uri="{FF2B5EF4-FFF2-40B4-BE49-F238E27FC236}">
                <a16:creationId xmlns:a16="http://schemas.microsoft.com/office/drawing/2014/main" id="{0C519A2A-242B-0F90-F630-E4DF93766F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6936" y="2725187"/>
            <a:ext cx="1407625" cy="14076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rt Descriptor">
            <a:extLst>
              <a:ext uri="{FF2B5EF4-FFF2-40B4-BE49-F238E27FC236}">
                <a16:creationId xmlns:a16="http://schemas.microsoft.com/office/drawing/2014/main" id="{9F52C2EF-AA16-B08B-545A-59F9BD5AE6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3529" y="745442"/>
            <a:ext cx="1429043" cy="109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771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15809</TotalTime>
  <Words>1030</Words>
  <Application>Microsoft Macintosh PowerPoint</Application>
  <PresentationFormat>Widescreen</PresentationFormat>
  <Paragraphs>74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 Mason</dc:creator>
  <cp:lastModifiedBy>Mrs S. Mason</cp:lastModifiedBy>
  <cp:revision>7</cp:revision>
  <dcterms:created xsi:type="dcterms:W3CDTF">2024-01-03T19:12:59Z</dcterms:created>
  <dcterms:modified xsi:type="dcterms:W3CDTF">2024-02-17T16:34:05Z</dcterms:modified>
</cp:coreProperties>
</file>