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4"/>
    <p:restoredTop sz="94687"/>
  </p:normalViewPr>
  <p:slideViewPr>
    <p:cSldViewPr snapToGrid="0">
      <p:cViewPr varScale="1">
        <p:scale>
          <a:sx n="100" d="100"/>
          <a:sy n="100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66479-3E4A-C9FC-BBFD-1E24E2CBF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F71DC-57B3-2D02-7620-DBBF3370D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E11CF-6269-4EF6-12B7-BD782C776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E211-F3B3-4DBA-FBC1-06FC7E0C2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5D8EA-0A9A-CDA7-7799-ABDCF2F7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0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26C71-DFA3-710C-8F7D-CACF6E88D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3D9A8-90E5-E6F8-0748-0D0E711F4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D20ED-1A27-1668-A7EF-2039505E7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4F54D-141E-19BE-51FF-4312B350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CED8D-92FE-3527-BA6E-5B5CA5269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3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25ED3D-8925-F482-86DC-ECD2AC0C1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01D750-B2F7-693F-3EE0-2330B7CC6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6B05E-C0F1-DE8E-4A0C-10346130B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000AC-B27F-FD46-D442-687A8D38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50DBA-3A3D-59F6-545B-B53BB215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0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C1676-42C7-5C26-1F10-8DB21376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6FC25-7A4D-3954-9B68-EA22DD3B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86226-19BE-3ADF-F789-26EB52FB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C1F3E-AFAC-E742-8437-F82E014B1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196B6-72B1-CA26-F843-3E79912E9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328E7-1AF0-F541-B0BE-914C49E9B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6C869-BEC0-8E41-0B5A-8D24010E6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5ECE6-1F5D-3C9C-0D21-032D853C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A8362-2E03-0A21-16D2-54AAB7ACB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B9507-F3E0-DFB6-A40D-ACFB0316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5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67EB6-4775-FCB2-0313-920CC6E2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005FF-0D3A-A248-4FB1-957E8272F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E1DD59-AC21-AB6C-B196-01EF9D6F1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7E0CA-BD75-9703-ED98-8F551569E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D43D6-42B5-9E2F-B4D6-F09A6AC74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43347-26F4-C314-B99B-65BD9C72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0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1C596-C93F-8AE2-ED4F-C0D175797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6548B-23AC-5724-7534-8D2E1DFE4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8A004-71FA-7476-3E47-EDDAB497A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E456B-6FB2-80C4-972B-598203427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AE6606-6104-D75D-DB78-11F7DE9B84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B670E-5120-F3FE-316E-F40085326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7003BB-1616-3E6C-9AB8-91B1986E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CE60C5-7F53-3D7D-97DA-BDD6D097D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5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8C63-BBEB-326E-6EC6-0E61F8866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868424-B09B-5CB7-B7E7-38F96E2E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6773A9-A68A-7D0C-3F97-D48448C8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74D39A-1FF6-6AD7-ACAB-BDA3944A9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4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8EC146-3402-D7C2-22CF-8E699E462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E6F90-218D-64EF-AE49-AF867D1D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C8674-C62E-6EC4-5E79-2F82557B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3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F1EF-DE88-44B2-EB20-DAAE16855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C3B0D-AAE1-CC12-CA02-F744676E7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22B5B-B6ED-15EF-5304-08D4EB8E8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591A0-1499-C6F1-8BBE-0F4329A63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88C17-012D-59F0-5460-C92EC0E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C04D0-1584-B427-440F-A543D74F0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3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ECFC0-FEB1-ABAF-9E6A-8BDAD6DD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45F85C-3BA0-9771-E4B4-76CACA5F0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739DA-2EFC-977C-1D62-8F1AD6B5C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2DDE0-BE2F-A6E7-02DC-E9BA2AE3F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FE565-92C0-100E-2A73-777732DCE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602D3-33E3-A469-3788-8ABB2672B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2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AFAF1-1D4C-0758-E073-75EA269F1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5B435-2BFD-9DA0-3AB6-9F09A3DF3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79A8A-0273-09EE-C378-05D51FEC1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BCA2C-59A2-599D-0C95-54136F379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281BA-7235-C935-4824-254634D20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3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B45AF8A-DAE7-0C34-CF87-E2A873F4C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4" y="225488"/>
            <a:ext cx="10601325" cy="6413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An Inclusive Computing Curriculum</a:t>
            </a:r>
          </a:p>
        </p:txBody>
      </p:sp>
      <p:pic>
        <p:nvPicPr>
          <p:cNvPr id="1026" name="Picture 2" descr="Mrs Claire Williams Headteacher | Dudley | Cotwall End Primary School">
            <a:extLst>
              <a:ext uri="{FF2B5EF4-FFF2-40B4-BE49-F238E27FC236}">
                <a16:creationId xmlns:a16="http://schemas.microsoft.com/office/drawing/2014/main" id="{CF551A74-A89B-00ED-AB99-0B5DAD81F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85874" cy="140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A03409B-03D1-4E9A-E198-C727A1333B3D}"/>
              </a:ext>
            </a:extLst>
          </p:cNvPr>
          <p:cNvSpPr txBox="1"/>
          <p:nvPr/>
        </p:nvSpPr>
        <p:spPr>
          <a:xfrm>
            <a:off x="152878" y="2413926"/>
            <a:ext cx="376536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 Inclusive Lessons</a:t>
            </a:r>
          </a:p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Computing equips learners to use computational thinking and creativity to understand the digital world we live in. With the right combination of progressive, imaginative planning, exposure to a broad range of tools, technologies and support it it possible for all learners to fulfil their potential- in computing and throughout the curriculum.</a:t>
            </a:r>
          </a:p>
          <a:p>
            <a:endParaRPr lang="en-GB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CE85EF-9AD7-BA2B-961E-2B29F36B8962}"/>
              </a:ext>
            </a:extLst>
          </p:cNvPr>
          <p:cNvSpPr txBox="1"/>
          <p:nvPr/>
        </p:nvSpPr>
        <p:spPr>
          <a:xfrm>
            <a:off x="8238423" y="1098860"/>
            <a:ext cx="3765367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an Inclusive Environment</a:t>
            </a:r>
          </a:p>
          <a:p>
            <a:endParaRPr lang="en-GB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Space</a:t>
            </a:r>
            <a:endParaRPr lang="en-GB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learning environment is important in making learners feel included. Incorporate representation of a diverse range of learners and professional figures in computing.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Arrange the learning space to promote collaboration and hands-on activities, whilst being mindful  of how learners access their workstations.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should be adequate space for learners to access assistive technology and software. There should be adequate space for learners to work off-screen, collaboratively and on paper.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E5E3AE-2F97-DFA5-3BED-19FD71E8C8C1}"/>
              </a:ext>
            </a:extLst>
          </p:cNvPr>
          <p:cNvSpPr txBox="1"/>
          <p:nvPr/>
        </p:nvSpPr>
        <p:spPr>
          <a:xfrm>
            <a:off x="8238910" y="4008539"/>
            <a:ext cx="3765367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 Impairment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Interactive whiteboards are non-reflective to reduce glare.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Computer monitors are positioned to reduce glare.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that learners are taught how to adjust the screen resolutions on computers (brightness, contrast) and how to zoom in and out.     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Coding is primarily taught using block-based programming languages such as Scratch.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Inclusive practices include allowing learning to orient themselves to the classroom space, careful selection of colours within resources, installing a screen reader and magnifying aids.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St John's CofE Primary School - Computing">
            <a:extLst>
              <a:ext uri="{FF2B5EF4-FFF2-40B4-BE49-F238E27FC236}">
                <a16:creationId xmlns:a16="http://schemas.microsoft.com/office/drawing/2014/main" id="{A0DAB0D6-57FE-7D16-26B3-F458C441E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073" y="1002631"/>
            <a:ext cx="1232570" cy="123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526309-AC9F-CA7E-9A70-F9B4A0369570}"/>
              </a:ext>
            </a:extLst>
          </p:cNvPr>
          <p:cNvSpPr txBox="1"/>
          <p:nvPr/>
        </p:nvSpPr>
        <p:spPr>
          <a:xfrm>
            <a:off x="4301202" y="1271638"/>
            <a:ext cx="3765367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 learning materials that are accessible for learners of all abilities.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learners with SEND, specific resources or approaches may be required to enable them to access the curriculum.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that you have considered what barriers learners may have within a less and embed support strategies  to help them overcome these.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Scaffold learning so that all learners benefit from  support during the initial phases of learning.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dirty="0">
              <a:highlight>
                <a:srgbClr val="FFFF00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D41DE9-22C3-7AC1-A3B0-9A4E704C73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8181" y="4055843"/>
            <a:ext cx="1088342" cy="23960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55F422-E429-183D-120B-2638A84C8FC0}"/>
              </a:ext>
            </a:extLst>
          </p:cNvPr>
          <p:cNvSpPr txBox="1"/>
          <p:nvPr/>
        </p:nvSpPr>
        <p:spPr>
          <a:xfrm>
            <a:off x="5166459" y="3841247"/>
            <a:ext cx="274544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 Solving</a:t>
            </a:r>
            <a:endParaRPr lang="en-GB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computer science, there can be multiple solutions to a problem. Focus instruction and encouragement on solving problems and the problem-solving process , rather than finding a single correct answer.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Emphasize guided enquiry, designing learning opportunities where learners can ask questions, explore, try different approaches and challenge their own and other’s ideas.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 learners to take ownership over their learning.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7A1ABF-D464-991F-EF09-683A9DBB153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46" t="9252" r="5328" b="9322"/>
          <a:stretch/>
        </p:blipFill>
        <p:spPr>
          <a:xfrm>
            <a:off x="379896" y="4316445"/>
            <a:ext cx="3252820" cy="206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3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B45AF8A-DAE7-0C34-CF87-E2A873F4C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4206" y="192212"/>
            <a:ext cx="10601325" cy="6413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Computing Curriculum </a:t>
            </a:r>
            <a:r>
              <a:rPr lang="en-US" sz="4000">
                <a:solidFill>
                  <a:schemeClr val="bg1"/>
                </a:solidFill>
              </a:rPr>
              <a:t>Considerations for SEND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Mrs Claire Williams Headteacher | Dudley | Cotwall End Primary School">
            <a:extLst>
              <a:ext uri="{FF2B5EF4-FFF2-40B4-BE49-F238E27FC236}">
                <a16:creationId xmlns:a16="http://schemas.microsoft.com/office/drawing/2014/main" id="{CF551A74-A89B-00ED-AB99-0B5DAD81F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2530" cy="121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EFB1DB-97DD-AF36-DAD6-5AD371C6176C}"/>
              </a:ext>
            </a:extLst>
          </p:cNvPr>
          <p:cNvSpPr txBox="1"/>
          <p:nvPr/>
        </p:nvSpPr>
        <p:spPr>
          <a:xfrm>
            <a:off x="4577777" y="3606876"/>
            <a:ext cx="3765367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struggle with attention?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Carefully consider the layout of the learning environment to engage all learners, maximise access to resources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limit potential distractions.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what hobbies or topics the learners are interested in. Find ways to incorporate this into lessons and questions.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clear instructions within the form of a checklist.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Reinforce instructions on how to use computing equipment.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explicit about the rules of when to use the equipment.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Help learners to manage their arousal levels. Arrange movement breaks away from the learning environment when they require a ‘break’ away from the lesson.</a:t>
            </a:r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CC6EC0-87D8-558F-57D7-0727B8B05FE8}"/>
              </a:ext>
            </a:extLst>
          </p:cNvPr>
          <p:cNvSpPr txBox="1"/>
          <p:nvPr/>
        </p:nvSpPr>
        <p:spPr>
          <a:xfrm>
            <a:off x="94579" y="1411472"/>
            <a:ext cx="646331" cy="5357814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/>
            <a:r>
              <a:rPr lang="en-GB" sz="30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 to Scaffold Learning</a:t>
            </a:r>
            <a:endParaRPr lang="en-US" sz="3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8F63C6-1D19-A118-5250-C6FC9654D995}"/>
              </a:ext>
            </a:extLst>
          </p:cNvPr>
          <p:cNvSpPr txBox="1"/>
          <p:nvPr/>
        </p:nvSpPr>
        <p:spPr>
          <a:xfrm>
            <a:off x="751999" y="1113886"/>
            <a:ext cx="3765367" cy="24929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struggle </a:t>
            </a:r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access lessons due to literacy difficulties?</a:t>
            </a:r>
            <a:endParaRPr lang="en-GB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Provide printouts of the instructions that will be used in the lesson.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Where necessary, provide screenshots of the programme that will be used in the lesson.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When using the interactive whiteboard, avoid black text on a white background.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Demonstrate how to enlarge or zoom in on a page when using a computer so that the text and images can be clearly read and understood.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Reduce glare with the use of pastel shades of paper and computer backgrounds.</a:t>
            </a:r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0505F6-E5CC-DF0E-2B76-3F85ACF330EE}"/>
              </a:ext>
            </a:extLst>
          </p:cNvPr>
          <p:cNvSpPr txBox="1"/>
          <p:nvPr/>
        </p:nvSpPr>
        <p:spPr>
          <a:xfrm>
            <a:off x="740910" y="4714872"/>
            <a:ext cx="376536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struggle to retain vocabulary?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Pre-teach any technical vocabulary prior to the lesson.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Embed opportunities to recall key terms within lessons using retrieval practices.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Provide learners with a word bank of key terms which they can refer to during lessons.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Use rephrasing techniques to strengthen learner’s answers with the correct vocabulary.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Introduce new terms slowly and rehearse new words.</a:t>
            </a:r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914F8A-FCB2-347F-C903-745FDB706BE8}"/>
              </a:ext>
            </a:extLst>
          </p:cNvPr>
          <p:cNvSpPr txBox="1"/>
          <p:nvPr/>
        </p:nvSpPr>
        <p:spPr>
          <a:xfrm>
            <a:off x="8343144" y="936010"/>
            <a:ext cx="361773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need additional time to develop conceptual understanding?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Break down content into small steps and allow time for guided practice to build up conceptual understanding.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Assess and use learner’s prior knowledge to create link between old and new content.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Address misconceptions early.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Arrange for another learner to be a ‘computing buddy’ to provide consistent help and support during lessons.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Provide opportunities for learners to work in a group rather than independently</a:t>
            </a: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68D138-82E5-A7CB-B803-C25724A6A31B}"/>
              </a:ext>
            </a:extLst>
          </p:cNvPr>
          <p:cNvSpPr txBox="1"/>
          <p:nvPr/>
        </p:nvSpPr>
        <p:spPr>
          <a:xfrm>
            <a:off x="8479691" y="4726796"/>
            <a:ext cx="361773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have sensory issues?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Choose resources and tasks that support alternative ways of communicating.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Ensure a low arousal area is available for those learners who may need 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Ear defenders can enable learners to partake in lessons with more confidence.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Some learners may become deeply engaged in tasks. Clear preparation and support will assist with ending a task.</a:t>
            </a:r>
          </a:p>
        </p:txBody>
      </p:sp>
      <p:pic>
        <p:nvPicPr>
          <p:cNvPr id="14" name="Picture 2" descr="Stephen Hawking quote: My advice to other disabled people would be,  concentrate on...">
            <a:extLst>
              <a:ext uri="{FF2B5EF4-FFF2-40B4-BE49-F238E27FC236}">
                <a16:creationId xmlns:a16="http://schemas.microsoft.com/office/drawing/2014/main" id="{A2D2AF88-0131-B277-3CD5-275A328AB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168" y="1113886"/>
            <a:ext cx="3248284" cy="221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ids using a school computer from MyCuteGraphics | Clip art, School images,  Kids clipart">
            <a:extLst>
              <a:ext uri="{FF2B5EF4-FFF2-40B4-BE49-F238E27FC236}">
                <a16:creationId xmlns:a16="http://schemas.microsoft.com/office/drawing/2014/main" id="{972BDB1A-A29D-6637-51D6-A4C4D85B1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786" y="3666528"/>
            <a:ext cx="1043619" cy="98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lebe Primary School - Computing">
            <a:extLst>
              <a:ext uri="{FF2B5EF4-FFF2-40B4-BE49-F238E27FC236}">
                <a16:creationId xmlns:a16="http://schemas.microsoft.com/office/drawing/2014/main" id="{7EB4D36D-D278-17FA-389A-69AEF245DD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6604" r="9466" b="6621"/>
          <a:stretch/>
        </p:blipFill>
        <p:spPr bwMode="auto">
          <a:xfrm>
            <a:off x="9004277" y="3429000"/>
            <a:ext cx="2145504" cy="126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771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812</Words>
  <Application>Microsoft Macintosh PowerPoint</Application>
  <PresentationFormat>Widescreen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S. Mason</dc:creator>
  <cp:lastModifiedBy>Mrs S. Mason</cp:lastModifiedBy>
  <cp:revision>4</cp:revision>
  <dcterms:created xsi:type="dcterms:W3CDTF">2024-01-03T19:12:59Z</dcterms:created>
  <dcterms:modified xsi:type="dcterms:W3CDTF">2024-02-17T16:34:40Z</dcterms:modified>
</cp:coreProperties>
</file>