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DF3F2-4336-6341-A968-D6F56154DFE2}" v="1" dt="2024-02-17T16:35:39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89"/>
    <p:restoredTop sz="94844"/>
  </p:normalViewPr>
  <p:slideViewPr>
    <p:cSldViewPr snapToGrid="0">
      <p:cViewPr varScale="1">
        <p:scale>
          <a:sx n="100" d="100"/>
          <a:sy n="100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6479-3E4A-C9FC-BBFD-1E24E2CBF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F71DC-57B3-2D02-7620-DBBF3370D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E11CF-6269-4EF6-12B7-BD782C77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E211-F3B3-4DBA-FBC1-06FC7E0C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5D8EA-0A9A-CDA7-7799-ABDCF2F7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0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6C71-DFA3-710C-8F7D-CACF6E88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3D9A8-90E5-E6F8-0748-0D0E711F4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20ED-1A27-1668-A7EF-2039505E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4F54D-141E-19BE-51FF-4312B350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CED8D-92FE-3527-BA6E-5B5CA526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25ED3D-8925-F482-86DC-ECD2AC0C1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1D750-B2F7-693F-3EE0-2330B7CC6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B05E-C0F1-DE8E-4A0C-10346130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00AC-B27F-FD46-D442-687A8D38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50DBA-3A3D-59F6-545B-B53BB215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0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C1676-42C7-5C26-1F10-8DB21376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6FC25-7A4D-3954-9B68-EA22DD3B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86226-19BE-3ADF-F789-26EB52FB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C1F3E-AFAC-E742-8437-F82E014B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196B6-72B1-CA26-F843-3E79912E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28E7-1AF0-F541-B0BE-914C49E9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6C869-BEC0-8E41-0B5A-8D24010E6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5ECE6-1F5D-3C9C-0D21-032D853C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A8362-2E03-0A21-16D2-54AAB7AC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B9507-F3E0-DFB6-A40D-ACFB0316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5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7EB6-4775-FCB2-0313-920CC6E2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005FF-0D3A-A248-4FB1-957E8272F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1DD59-AC21-AB6C-B196-01EF9D6F1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7E0CA-BD75-9703-ED98-8F551569E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D43D6-42B5-9E2F-B4D6-F09A6AC7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43347-26F4-C314-B99B-65BD9C72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0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1C596-C93F-8AE2-ED4F-C0D17579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6548B-23AC-5724-7534-8D2E1DFE4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8A004-71FA-7476-3E47-EDDAB497A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E456B-6FB2-80C4-972B-598203427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E6606-6104-D75D-DB78-11F7DE9B8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B670E-5120-F3FE-316E-F4008532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7003BB-1616-3E6C-9AB8-91B1986E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CE60C5-7F53-3D7D-97DA-BDD6D097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5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8C63-BBEB-326E-6EC6-0E61F886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868424-B09B-5CB7-B7E7-38F96E2E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773A9-A68A-7D0C-3F97-D48448C8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74D39A-1FF6-6AD7-ACAB-BDA3944A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4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8EC146-3402-D7C2-22CF-8E699E462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E6F90-218D-64EF-AE49-AF867D1D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C8674-C62E-6EC4-5E79-2F82557B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3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F1EF-DE88-44B2-EB20-DAAE1685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3B0D-AAE1-CC12-CA02-F744676E7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22B5B-B6ED-15EF-5304-08D4EB8E8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591A0-1499-C6F1-8BBE-0F4329A6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88C17-012D-59F0-5460-C92EC0E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C04D0-1584-B427-440F-A543D74F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3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ECFC0-FEB1-ABAF-9E6A-8BDAD6DD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45F85C-3BA0-9771-E4B4-76CACA5F0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739DA-2EFC-977C-1D62-8F1AD6B5C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2DDE0-BE2F-A6E7-02DC-E9BA2AE3F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FE565-92C0-100E-2A73-777732DC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602D3-33E3-A469-3788-8ABB2672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2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AFAF1-1D4C-0758-E073-75EA269F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5B435-2BFD-9DA0-3AB6-9F09A3DF3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79A8A-0273-09EE-C378-05D51FEC1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BCA2C-59A2-599D-0C95-54136F379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281BA-7235-C935-4824-254634D20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3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45AF8A-DAE7-0C34-CF87-E2A873F4C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4" y="225488"/>
            <a:ext cx="10601325" cy="6413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An Inclusive Geography Curriculum</a:t>
            </a:r>
          </a:p>
        </p:txBody>
      </p:sp>
      <p:pic>
        <p:nvPicPr>
          <p:cNvPr id="1026" name="Picture 2" descr="Mrs Claire Williams Headteacher | Dudley | Cotwall End Primary School">
            <a:extLst>
              <a:ext uri="{FF2B5EF4-FFF2-40B4-BE49-F238E27FC236}">
                <a16:creationId xmlns:a16="http://schemas.microsoft.com/office/drawing/2014/main" id="{CF551A74-A89B-00ED-AB99-0B5DAD81F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6" y="1"/>
            <a:ext cx="1007875" cy="109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03409B-03D1-4E9A-E198-C727A1333B3D}"/>
              </a:ext>
            </a:extLst>
          </p:cNvPr>
          <p:cNvSpPr txBox="1"/>
          <p:nvPr/>
        </p:nvSpPr>
        <p:spPr>
          <a:xfrm>
            <a:off x="247239" y="1063663"/>
            <a:ext cx="376536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Inclusive Lessons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make geography lessons inclusive, teachers need to anticipate what barriers to taking part and learning activities, lessons or a series of lessons may pose for learners. </a:t>
            </a:r>
          </a:p>
          <a:p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times, it may be appropriate to plan smaller steps with step-by-step instructions to achieve the learning outcome or provide additional resources. </a:t>
            </a:r>
          </a:p>
          <a:p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Exploring opportunities for group and partner work within fieldwork can support learners to remain on task and provide peer support.</a:t>
            </a:r>
          </a:p>
          <a:p>
            <a:endParaRPr lang="en-US" sz="1200" dirty="0">
              <a:highlight>
                <a:srgbClr val="FFFF00"/>
              </a:highligh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E5E3AE-2F97-DFA5-3BED-19FD71E8C8C1}"/>
              </a:ext>
            </a:extLst>
          </p:cNvPr>
          <p:cNvSpPr txBox="1"/>
          <p:nvPr/>
        </p:nvSpPr>
        <p:spPr>
          <a:xfrm>
            <a:off x="247239" y="3603981"/>
            <a:ext cx="3765367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an Inclusive Environment</a:t>
            </a:r>
          </a:p>
          <a:p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Seating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Learner's seating and the main position are planned for the shape of the room.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Seating positions should allow all learners to communicate, respond and interact with each other and the teacher in discussions.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Furniture is suitable and learners have the equipment they require e.g. sloping board, foot block.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A51EE1-8B40-E4F4-5393-4E7B19B62D41}"/>
              </a:ext>
            </a:extLst>
          </p:cNvPr>
          <p:cNvSpPr txBox="1"/>
          <p:nvPr/>
        </p:nvSpPr>
        <p:spPr>
          <a:xfrm>
            <a:off x="4223927" y="3096150"/>
            <a:ext cx="376536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Safety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that some learners may have a low awareness of danger.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risk points in the lesson, visit or field trip e.g. for learners with noise or smell sensitivity.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E42EB5-1257-509A-8AF3-D0F7BCA31286}"/>
              </a:ext>
            </a:extLst>
          </p:cNvPr>
          <p:cNvSpPr txBox="1"/>
          <p:nvPr/>
        </p:nvSpPr>
        <p:spPr>
          <a:xfrm>
            <a:off x="8121832" y="3096150"/>
            <a:ext cx="3765367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Low-arousal Areas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Geography lessons and fieldwork can be overwhelming for some learners due to the changing nature of the lessons- allow learners time and space if overwhelmed.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low-arousal area (quiet area with calming, sensory resources) is available for planned and unplanned sensory breaks.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time-out within the area of learning (if not in the classroom e.g. fieldwork) where the learner can calm down if needed- agree this space with the learner.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C8D666-459E-9732-97A0-E08296BB747D}"/>
              </a:ext>
            </a:extLst>
          </p:cNvPr>
          <p:cNvSpPr txBox="1"/>
          <p:nvPr/>
        </p:nvSpPr>
        <p:spPr>
          <a:xfrm>
            <a:off x="4223927" y="4481144"/>
            <a:ext cx="3765367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 and Light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noise is reduced.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Interactive whiteboards are non-reflective to reduce glare.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sufficient light for written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Learners use hearing and low vision aids where necessary.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teacher’s face can be seen- avoid standing in front of light sources.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presentations have subtitles for deaf, hearing impaired and those with communication difficulties</a:t>
            </a:r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449857-0D06-A278-C5C3-EC550F8A164F}"/>
              </a:ext>
            </a:extLst>
          </p:cNvPr>
          <p:cNvSpPr txBox="1"/>
          <p:nvPr/>
        </p:nvSpPr>
        <p:spPr>
          <a:xfrm>
            <a:off x="8121832" y="5446956"/>
            <a:ext cx="376536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Unfamiliar learning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fieldwork, give clear rules to follow for safety. Accepts that being outside is exciting but remain firm that learning is the focus.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there are adequate breaks so that learners with physical needs do not become tired.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189F3E-B00C-B655-FF4B-BA34FA4582D3}"/>
              </a:ext>
            </a:extLst>
          </p:cNvPr>
          <p:cNvSpPr txBox="1"/>
          <p:nvPr/>
        </p:nvSpPr>
        <p:spPr>
          <a:xfrm>
            <a:off x="8121831" y="1114676"/>
            <a:ext cx="3765367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Multi-sensory Approaches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on learners preferred learning styles when explaining concepts, by using different media, e.g. diagrams, stories, acting out processes, concept mapping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mind maps to help learners see patterns and relationships.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 audio recorders can be used instead of written notes during investigations or visits.</a:t>
            </a:r>
          </a:p>
        </p:txBody>
      </p:sp>
      <p:pic>
        <p:nvPicPr>
          <p:cNvPr id="2056" name="Picture 8" descr="Geography and geology education subject handwriting doodle icon of earth  exploration and map design sign and symbol in isolated background Stock  Vector Image &amp; Art - Alamy">
            <a:extLst>
              <a:ext uri="{FF2B5EF4-FFF2-40B4-BE49-F238E27FC236}">
                <a16:creationId xmlns:a16="http://schemas.microsoft.com/office/drawing/2014/main" id="{8E0C627E-393B-7BDA-48A0-D5B31FF2DA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3" b="7101"/>
          <a:stretch/>
        </p:blipFill>
        <p:spPr bwMode="auto">
          <a:xfrm>
            <a:off x="5060967" y="894357"/>
            <a:ext cx="2070057" cy="212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61D9406-EFAC-A3ED-B4C0-0D13A6A52DB0}"/>
              </a:ext>
            </a:extLst>
          </p:cNvPr>
          <p:cNvSpPr txBox="1"/>
          <p:nvPr/>
        </p:nvSpPr>
        <p:spPr>
          <a:xfrm>
            <a:off x="247238" y="5738455"/>
            <a:ext cx="376536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maps, atlases, artefacts, models and photographs are accessible and labelled clearly.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Makes use of learners own digital presentations e.g. of a visit or field trip.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53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45AF8A-DAE7-0C34-CF87-E2A873F4C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318" y="88714"/>
            <a:ext cx="10601325" cy="6413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Geography Curriculum </a:t>
            </a:r>
            <a:r>
              <a:rPr lang="en-US" sz="4000">
                <a:solidFill>
                  <a:schemeClr val="bg1"/>
                </a:solidFill>
              </a:rPr>
              <a:t>Considerations for SEND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Mrs Claire Williams Headteacher | Dudley | Cotwall End Primary School">
            <a:extLst>
              <a:ext uri="{FF2B5EF4-FFF2-40B4-BE49-F238E27FC236}">
                <a16:creationId xmlns:a16="http://schemas.microsoft.com/office/drawing/2014/main" id="{CF551A74-A89B-00ED-AB99-0B5DAD81F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2530" cy="121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EFB1DB-97DD-AF36-DAD6-5AD371C6176C}"/>
              </a:ext>
            </a:extLst>
          </p:cNvPr>
          <p:cNvSpPr txBox="1"/>
          <p:nvPr/>
        </p:nvSpPr>
        <p:spPr>
          <a:xfrm>
            <a:off x="4640854" y="4751233"/>
            <a:ext cx="37653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with attention?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its hands-on nature, Geography is a subject where learners can excel.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Ensure all resources are available for learners to explore prior to the lesson and, if support is required to allow access to materials, e.g. atlases.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Plan movement breaks and classroom jobs for individual learners.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CC6EC0-87D8-558F-57D7-0727B8B05FE8}"/>
              </a:ext>
            </a:extLst>
          </p:cNvPr>
          <p:cNvSpPr txBox="1"/>
          <p:nvPr/>
        </p:nvSpPr>
        <p:spPr>
          <a:xfrm>
            <a:off x="94579" y="1411472"/>
            <a:ext cx="646331" cy="5357814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/>
            <a:r>
              <a:rPr lang="en-GB" sz="30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 to Scaffold Learning</a:t>
            </a:r>
            <a:endParaRPr lang="en-US" sz="3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F63C6-1D19-A118-5250-C6FC9654D995}"/>
              </a:ext>
            </a:extLst>
          </p:cNvPr>
          <p:cNvSpPr txBox="1"/>
          <p:nvPr/>
        </p:nvSpPr>
        <p:spPr>
          <a:xfrm>
            <a:off x="857637" y="879905"/>
            <a:ext cx="3617731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access lessons due to literacy difficulties?</a:t>
            </a:r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Dyslexia friendly approaches including the use of pastel colour paper, font size and type.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Reading text-heavy atlas pages or summarising withing handouts if required.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Record learning in different ways e.g. visual, written, drawing, graphs etc.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0505F6-E5CC-DF0E-2B76-3F85ACF330EE}"/>
              </a:ext>
            </a:extLst>
          </p:cNvPr>
          <p:cNvSpPr txBox="1"/>
          <p:nvPr/>
        </p:nvSpPr>
        <p:spPr>
          <a:xfrm>
            <a:off x="783818" y="2473741"/>
            <a:ext cx="376536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to retain vocabulary?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Pre-teach any geographical vocabulary prior to the lesson.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Embed opportunities to recall key terms within lessons using retrieval practices.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learners with a word bank of key terms which they can refer to during lessons.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Refer to language regularly during lessons and, where applicable, throughout the day, as this will embed the vocabulary and build stronger links and associations.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914F8A-FCB2-347F-C903-745FDB706BE8}"/>
              </a:ext>
            </a:extLst>
          </p:cNvPr>
          <p:cNvSpPr txBox="1"/>
          <p:nvPr/>
        </p:nvSpPr>
        <p:spPr>
          <a:xfrm>
            <a:off x="8479686" y="2794667"/>
            <a:ext cx="361773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need additional time to develop conceptual understanding?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pre-teaching opportunities for learners to become familiar with vocabulary prior to the lesson, to support their access and engagement in whole-class teaching.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Plan small group teaching and fieldwork opportunities.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Some learners have definite ideas based on their prior knowledge which may need to ‘untaught’.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68D138-82E5-A7CB-B803-C25724A6A31B}"/>
              </a:ext>
            </a:extLst>
          </p:cNvPr>
          <p:cNvSpPr txBox="1"/>
          <p:nvPr/>
        </p:nvSpPr>
        <p:spPr>
          <a:xfrm>
            <a:off x="8479686" y="4935899"/>
            <a:ext cx="361773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have sensory issues?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Choose resources and tasks that support alternative ways of communicating.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Ensure a low arousal area is available for those learners who may need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Ear defenders can enable learners to partake in lessons or fieldwork with more confidence.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080DD9-0286-4B96-50E7-0D85EEE2DAE6}"/>
              </a:ext>
            </a:extLst>
          </p:cNvPr>
          <p:cNvSpPr txBox="1"/>
          <p:nvPr/>
        </p:nvSpPr>
        <p:spPr>
          <a:xfrm>
            <a:off x="814375" y="4658901"/>
            <a:ext cx="3765367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access lessons due to numeracy difficulties?</a:t>
            </a:r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Access to physical resources with their use properly demonstrated.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Lots of practice looking from whole-word maps to sections-use physical props to help e.g. ‘picture frame’- draw a frame around an area and allow the learners to explore the shapes of the land and sea to help build links.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Support with quantitative data e.g. graphs, charts etc.</a:t>
            </a:r>
            <a:endParaRPr lang="en-US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FDCC69-023E-4471-6E29-5B0F0FA18597}"/>
              </a:ext>
            </a:extLst>
          </p:cNvPr>
          <p:cNvSpPr txBox="1"/>
          <p:nvPr/>
        </p:nvSpPr>
        <p:spPr>
          <a:xfrm>
            <a:off x="4640854" y="879905"/>
            <a:ext cx="361773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experience anxiety?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Geography lessons and fieldwork can be overwhelming due to the changing nature of the lessons- </a:t>
            </a:r>
            <a:r>
              <a:rPr lang="en-GB" sz="1200">
                <a:latin typeface="Calibri" panose="020F0502020204030204" pitchFamily="34" charset="0"/>
                <a:cs typeface="Times New Roman" panose="02020603050405020304" pitchFamily="18" charset="0"/>
              </a:rPr>
              <a:t>allow learners </a:t>
            </a: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time and space if overwhelmed.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Prepare the learner before the geography lesson, visit or fieldtrip beforehand.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reassurance as difficult concepts are explicitly taught, e.g. lines of latitude, longitude etc in different wats (atlas, map, globe).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short learning breaks if required.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1036" name="Picture 12" descr="Great Britain Geography, History, and Economy Facts">
            <a:extLst>
              <a:ext uri="{FF2B5EF4-FFF2-40B4-BE49-F238E27FC236}">
                <a16:creationId xmlns:a16="http://schemas.microsoft.com/office/drawing/2014/main" id="{9B6C2B3D-F8D9-36AE-6A09-7E22B71DD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487" y="3000727"/>
            <a:ext cx="2386330" cy="159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313FD7AA-EC06-E605-1279-7E8C67977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686" y="918946"/>
            <a:ext cx="3481424" cy="174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77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15744</TotalTime>
  <Words>959</Words>
  <Application>Microsoft Macintosh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S. Mason</dc:creator>
  <cp:lastModifiedBy>Mrs S. Mason</cp:lastModifiedBy>
  <cp:revision>5</cp:revision>
  <dcterms:created xsi:type="dcterms:W3CDTF">2024-01-03T19:12:59Z</dcterms:created>
  <dcterms:modified xsi:type="dcterms:W3CDTF">2024-02-17T16:36:11Z</dcterms:modified>
</cp:coreProperties>
</file>