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4"/>
    <p:restoredTop sz="94687"/>
  </p:normalViewPr>
  <p:slideViewPr>
    <p:cSldViewPr snapToGrid="0">
      <p:cViewPr varScale="1">
        <p:scale>
          <a:sx n="100" d="100"/>
          <a:sy n="100"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6479-3E4A-C9FC-BBFD-1E24E2CBFB7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07F71DC-57B3-2D02-7620-DBBF3370D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24E11CF-6269-4EF6-12B7-BD782C776C8E}"/>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601AE211-F3B3-4DBA-FBC1-06FC7E0C2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5D8EA-0A9A-CDA7-7799-ABDCF2F7833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65020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6C71-DFA3-710C-8F7D-CACF6E88DB1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E3D9A8-90E5-E6F8-0748-0D0E711F4B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AD20ED-1A27-1668-A7EF-2039505E7A4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7004F54D-141E-19BE-51FF-4312B3507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CED8D-92FE-3527-BA6E-5B5CA5269E1F}"/>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25303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25ED3D-8925-F482-86DC-ECD2AC0C199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F01D750-B2F7-693F-3EE0-2330B7CC6C2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FF6B05E-C0F1-DE8E-4A0C-10346130B812}"/>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E7000AC-B27F-FD46-D442-687A8D387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50DBA-3A3D-59F6-545B-B53BB215E6A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0790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1676-42C7-5C26-1F10-8DB2137649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7F6FC25-7A4D-3954-9B68-EA22DD3B91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786226-19BE-3ADF-F789-26EB52FB0743}"/>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3DC1F3E-AFAC-E742-8437-F82E014B1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196B6-72B1-CA26-F843-3E79912E922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79241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28E7-1AF0-F541-B0BE-914C49E9B8B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B6C869-BEC0-8E41-0B5A-8D24010E65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95ECE6-1F5D-3C9C-0D21-032D853CA2DC}"/>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BA0A8362-2E03-0A21-16D2-54AAB7ACB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B9507-F3E0-DFB6-A40D-ACFB03161E9C}"/>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75875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7EB6-4775-FCB2-0313-920CC6E268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B005FF-0D3A-A248-4FB1-957E8272F1A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E1DD59-AC21-AB6C-B196-01EF9D6F1A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FD7E0CA-BD75-9703-ED98-8F551569E57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30D43D6-42B5-9E2F-B4D6-F09A6AC74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43347-26F4-C314-B99B-65BD9C728BD3}"/>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00990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C596-C93F-8AE2-ED4F-C0D175797DF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36548B-23AC-5724-7534-8D2E1DFE4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B8A004-71FA-7476-3E47-EDDAB497A6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0AE456B-6FB2-80C4-972B-598203427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FAE6606-6104-D75D-DB78-11F7DE9B843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B670E-5120-F3FE-316E-F400853260B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8" name="Footer Placeholder 7">
            <a:extLst>
              <a:ext uri="{FF2B5EF4-FFF2-40B4-BE49-F238E27FC236}">
                <a16:creationId xmlns:a16="http://schemas.microsoft.com/office/drawing/2014/main" id="{477003BB-1616-3E6C-9AB8-91B1986EAA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CE60C5-7F53-3D7D-97DA-BDD6D097D9E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425385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D8C63-BBEB-326E-6EC6-0E61F88668C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868424-B09B-5CB7-B7E7-38F96E2EDB1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4" name="Footer Placeholder 3">
            <a:extLst>
              <a:ext uri="{FF2B5EF4-FFF2-40B4-BE49-F238E27FC236}">
                <a16:creationId xmlns:a16="http://schemas.microsoft.com/office/drawing/2014/main" id="{776773A9-A68A-7D0C-3F97-D48448C867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4D39A-1FF6-6AD7-ACAB-BDA3944A908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56204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EC146-3402-D7C2-22CF-8E699E4629C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3" name="Footer Placeholder 2">
            <a:extLst>
              <a:ext uri="{FF2B5EF4-FFF2-40B4-BE49-F238E27FC236}">
                <a16:creationId xmlns:a16="http://schemas.microsoft.com/office/drawing/2014/main" id="{ECBE6F90-218D-64EF-AE49-AF867D1DEE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EC8674-C62E-6EC4-5E79-2F82557B2DA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9593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F1EF-DE88-44B2-EB20-DAAE16855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3CC3B0D-AAE1-CC12-CA02-F744676E7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822B5B-B6ED-15EF-5304-08D4EB8E8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C9591A0-1499-C6F1-8BBE-0F4329A6359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0CA88C17-012D-59F0-5460-C92EC0EA1C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C04D0-1584-B427-440F-A543D74F0DB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5663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CFC0-FEB1-ABAF-9E6A-8BDAD6DD40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445F85C-3BA0-9771-E4B4-76CACA5F0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739DA-2EFC-977C-1D62-8F1AD6B5C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42DDE0-BE2F-A6E7-02DC-E9BA2AE3F46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86FE565-92C0-100E-2A73-777732DCE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602D3-33E3-A469-3788-8ABB2672BAE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3852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AFAF1-1D4C-0758-E073-75EA269F1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55B435-2BFD-9DA0-3AB6-9F09A3DF3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679A8A-0273-09EE-C378-05D51FEC1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093BCA2C-59A2-599D-0C95-54136F379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5281BA-7235-C935-4824-254634D20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23679-E268-BE40-8859-5A0FB6AF5383}" type="slidenum">
              <a:rPr lang="en-US" smtClean="0"/>
              <a:t>‹#›</a:t>
            </a:fld>
            <a:endParaRPr lang="en-US"/>
          </a:p>
        </p:txBody>
      </p:sp>
    </p:spTree>
    <p:extLst>
      <p:ext uri="{BB962C8B-B14F-4D97-AF65-F5344CB8AC3E}">
        <p14:creationId xmlns:p14="http://schemas.microsoft.com/office/powerpoint/2010/main" val="98623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285874" y="225488"/>
            <a:ext cx="10601325" cy="641349"/>
          </a:xfrm>
          <a:solidFill>
            <a:schemeClr val="accent1">
              <a:lumMod val="60000"/>
              <a:lumOff val="40000"/>
            </a:schemeClr>
          </a:solidFill>
        </p:spPr>
        <p:txBody>
          <a:bodyPr>
            <a:normAutofit/>
          </a:bodyPr>
          <a:lstStyle/>
          <a:p>
            <a:r>
              <a:rPr lang="en-US" sz="4000" dirty="0">
                <a:solidFill>
                  <a:schemeClr val="bg1"/>
                </a:solidFill>
              </a:rPr>
              <a:t>An Inclusive Music Curriculum</a:t>
            </a: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85874" cy="14021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03409B-03D1-4E9A-E198-C727A1333B3D}"/>
              </a:ext>
            </a:extLst>
          </p:cNvPr>
          <p:cNvSpPr txBox="1"/>
          <p:nvPr/>
        </p:nvSpPr>
        <p:spPr>
          <a:xfrm>
            <a:off x="360066" y="1332530"/>
            <a:ext cx="3765367" cy="3046988"/>
          </a:xfrm>
          <a:prstGeom prst="rect">
            <a:avLst/>
          </a:prstGeom>
          <a:noFill/>
        </p:spPr>
        <p:txBody>
          <a:bodyPr wrap="square">
            <a:spAutoFit/>
          </a:bodyPr>
          <a:lstStyle/>
          <a:p>
            <a:r>
              <a:rPr lang="en-GB" sz="1200" b="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Planning Inclusive Lessons</a:t>
            </a:r>
          </a:p>
          <a:p>
            <a:r>
              <a:rPr lang="en-GB" sz="1200">
                <a:effectLst/>
                <a:latin typeface="Calibri" panose="020F0502020204030204" pitchFamily="34" charset="0"/>
                <a:ea typeface="Calibri" panose="020F0502020204030204" pitchFamily="34" charset="0"/>
                <a:cs typeface="Times New Roman" panose="02020603050405020304" pitchFamily="18" charset="0"/>
              </a:rPr>
              <a:t>Music is a unique and powerful form of communication that can change the way people feel, think and act. It combines creativity with emotion, enabling personal expression, reflection and development. As well as creating a sense of group identify and togetherness, music enables personal expression, encourages emotional development, and can connect with the wider world.</a:t>
            </a:r>
          </a:p>
          <a:p>
            <a:endParaRPr lang="en-GB" sz="1200">
              <a:latin typeface="Calibri" panose="020F0502020204030204" pitchFamily="34" charset="0"/>
              <a:cs typeface="Times New Roman" panose="02020603050405020304" pitchFamily="18" charset="0"/>
            </a:endParaRPr>
          </a:p>
          <a:p>
            <a:r>
              <a:rPr lang="en-GB" sz="1200">
                <a:latin typeface="Calibri" panose="020F0502020204030204" pitchFamily="34" charset="0"/>
                <a:cs typeface="Times New Roman" panose="02020603050405020304" pitchFamily="18" charset="0"/>
              </a:rPr>
              <a:t>For some learners, music can be a medium to break down barriers that may exist in other subjects. The nature of the subject allows freedom and flexibility in musical expression, preferences and performance. This is beneficial, not only for musical development, but for the growth of self-confidence and creative flair.</a:t>
            </a:r>
            <a:endParaRPr lang="en-US" sz="1200" dirty="0"/>
          </a:p>
        </p:txBody>
      </p:sp>
      <p:pic>
        <p:nvPicPr>
          <p:cNvPr id="1030" name="Picture 6" descr="5 Reasons Why You Should Listen To Music — Guardian Life — The Guardian  Nigeria News – Nigeria and World News">
            <a:extLst>
              <a:ext uri="{FF2B5EF4-FFF2-40B4-BE49-F238E27FC236}">
                <a16:creationId xmlns:a16="http://schemas.microsoft.com/office/drawing/2014/main" id="{1897FF18-8073-765B-692C-821DE8C29C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7" y="4563909"/>
            <a:ext cx="3119640" cy="192312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5CE85EF-9AD7-BA2B-961E-2B29F36B8962}"/>
              </a:ext>
            </a:extLst>
          </p:cNvPr>
          <p:cNvSpPr txBox="1"/>
          <p:nvPr/>
        </p:nvSpPr>
        <p:spPr>
          <a:xfrm>
            <a:off x="4213313" y="899370"/>
            <a:ext cx="3765367" cy="1569660"/>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Creating an Inclusive Environment</a:t>
            </a:r>
          </a:p>
          <a:p>
            <a:r>
              <a:rPr lang="en-GB" sz="1200" dirty="0">
                <a:effectLst/>
                <a:latin typeface="Calibri" panose="020F0502020204030204" pitchFamily="34" charset="0"/>
                <a:ea typeface="Calibri" panose="020F0502020204030204" pitchFamily="34" charset="0"/>
                <a:cs typeface="Times New Roman" panose="02020603050405020304" pitchFamily="18" charset="0"/>
              </a:rPr>
              <a:t>Music can form an effective method of communication, so including it as part of repetitive routines can provide predictable, reassuring and memorable experiences for learners.</a:t>
            </a:r>
          </a:p>
          <a:p>
            <a:endParaRPr lang="en-GB" sz="1200" dirty="0">
              <a:latin typeface="Calibri" panose="020F0502020204030204" pitchFamily="34" charset="0"/>
              <a:cs typeface="Times New Roman" panose="02020603050405020304" pitchFamily="18" charset="0"/>
            </a:endParaRPr>
          </a:p>
          <a:p>
            <a:r>
              <a:rPr lang="en-GB" sz="1200" dirty="0">
                <a:latin typeface="Calibri" panose="020F0502020204030204" pitchFamily="34" charset="0"/>
                <a:cs typeface="Times New Roman" panose="02020603050405020304" pitchFamily="18" charset="0"/>
              </a:rPr>
              <a:t>Music can create challenges for learners with sensory issues. </a:t>
            </a:r>
            <a:endParaRPr lang="en-US" sz="1200" dirty="0"/>
          </a:p>
        </p:txBody>
      </p:sp>
      <p:sp>
        <p:nvSpPr>
          <p:cNvPr id="14" name="TextBox 13">
            <a:extLst>
              <a:ext uri="{FF2B5EF4-FFF2-40B4-BE49-F238E27FC236}">
                <a16:creationId xmlns:a16="http://schemas.microsoft.com/office/drawing/2014/main" id="{25FF781A-37AB-54D4-115F-702CB51C5CCD}"/>
              </a:ext>
            </a:extLst>
          </p:cNvPr>
          <p:cNvSpPr txBox="1"/>
          <p:nvPr/>
        </p:nvSpPr>
        <p:spPr>
          <a:xfrm>
            <a:off x="4213312" y="2553714"/>
            <a:ext cx="3765367" cy="2308324"/>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Low-arousal Areas</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It is desirable for leaners to come together in group music-making activities, such as singing and playing together, but some learners get more satisfaction from individual practical work, composing activities and using ICT.</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 low-arousal area (quiet area with calming, sensory resources) is available for planned and unplanned sensory breaks. </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Provide ear defenders for those learners sensitive to noise.</a:t>
            </a:r>
          </a:p>
          <a:p>
            <a:pPr marL="171450" indent="-171450">
              <a:buFont typeface="Arial" panose="020B0604020202020204" pitchFamily="34" charset="0"/>
              <a:buChar char="•"/>
            </a:pP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6DE5E3AE-2F97-DFA5-3BED-19FD71E8C8C1}"/>
              </a:ext>
            </a:extLst>
          </p:cNvPr>
          <p:cNvSpPr txBox="1"/>
          <p:nvPr/>
        </p:nvSpPr>
        <p:spPr>
          <a:xfrm>
            <a:off x="8121832" y="1905506"/>
            <a:ext cx="3765367" cy="304698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Seating</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Learners  can clearly see and hear the teacher, each other, and the board.</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Furniture is suitable and learners have the equipment they require e.g. sloping board, foot block.</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Seating position allows for peer or adult support.</a:t>
            </a:r>
          </a:p>
          <a:p>
            <a:pPr marL="171450" indent="-171450">
              <a:buFont typeface="Arial" panose="020B0604020202020204" pitchFamily="34" charset="0"/>
              <a:buChar char="•"/>
            </a:pPr>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t>
            </a:r>
            <a:r>
              <a:rPr lang="en-GB" sz="1200" dirty="0">
                <a:latin typeface="Calibri" panose="020F0502020204030204" pitchFamily="34" charset="0"/>
                <a:ea typeface="Calibri" panose="020F0502020204030204" pitchFamily="34" charset="0"/>
                <a:cs typeface="Times New Roman" panose="02020603050405020304" pitchFamily="18" charset="0"/>
              </a:rPr>
              <a:t>here is room for learners with mobility difficulties to access resources and equipment.</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Ensure leaners have adequate space to play instruments.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Learners sing better if they are standing. Where standing is difficult, encourage learners to sit up as well as they are able.</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Shoul</a:t>
            </a:r>
            <a:r>
              <a:rPr lang="en-GB" sz="1200" dirty="0">
                <a:latin typeface="Calibri" panose="020F0502020204030204" pitchFamily="34" charset="0"/>
                <a:ea typeface="Calibri" panose="020F0502020204030204" pitchFamily="34" charset="0"/>
                <a:cs typeface="Times New Roman" panose="02020603050405020304" pitchFamily="18" charset="0"/>
              </a:rPr>
              <a:t>d allow all learners to communicate, respond and interact with each other and the teacher in discussions.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CC404CDC-1BF7-C718-603F-BEC1D722C8A1}"/>
              </a:ext>
            </a:extLst>
          </p:cNvPr>
          <p:cNvSpPr txBox="1"/>
          <p:nvPr/>
        </p:nvSpPr>
        <p:spPr>
          <a:xfrm>
            <a:off x="4213311" y="4946722"/>
            <a:ext cx="3765367" cy="1754326"/>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Sound and Light Issues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Background noise is reduced</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Interactive whiteboards are non-reflective to reduce glare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There is sufficient light for written work</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Learners use hearing and low vision aids where necessary</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Video presentations have subtitles for deaf, hearing impaired and those with communication difficulties</a:t>
            </a:r>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4" name="Picture 10" descr="Music - Christian Brothers">
            <a:extLst>
              <a:ext uri="{FF2B5EF4-FFF2-40B4-BE49-F238E27FC236}">
                <a16:creationId xmlns:a16="http://schemas.microsoft.com/office/drawing/2014/main" id="{25D514E2-6239-713E-92F8-59D2FD3DFE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7697" y="928822"/>
            <a:ext cx="2573635" cy="914698"/>
          </a:xfrm>
          <a:prstGeom prst="rect">
            <a:avLst/>
          </a:prstGeom>
          <a:noFill/>
          <a:extLst>
            <a:ext uri="{909E8E84-426E-40DD-AFC4-6F175D3DCCD1}">
              <a14:hiddenFill xmlns:a14="http://schemas.microsoft.com/office/drawing/2010/main">
                <a:solidFill>
                  <a:srgbClr val="FFFFFF"/>
                </a:solidFill>
              </a14:hiddenFill>
            </a:ext>
          </a:extLst>
        </p:spPr>
      </p:pic>
      <p:sp>
        <p:nvSpPr>
          <p:cNvPr id="21" name="12-point Star 20">
            <a:extLst>
              <a:ext uri="{FF2B5EF4-FFF2-40B4-BE49-F238E27FC236}">
                <a16:creationId xmlns:a16="http://schemas.microsoft.com/office/drawing/2014/main" id="{3C77C6F0-C071-1A89-68C5-52F791C5E747}"/>
              </a:ext>
            </a:extLst>
          </p:cNvPr>
          <p:cNvSpPr/>
          <p:nvPr/>
        </p:nvSpPr>
        <p:spPr>
          <a:xfrm>
            <a:off x="8632914" y="4952494"/>
            <a:ext cx="3006194" cy="1843520"/>
          </a:xfrm>
          <a:prstGeom prst="star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Music and ICT</a:t>
            </a:r>
          </a:p>
          <a:p>
            <a:pPr algn="ct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Chrome Music Lad</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BBC- Bring the Noise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BBC Ten Pieces</a:t>
            </a:r>
          </a:p>
          <a:p>
            <a:pPr algn="ctr"/>
            <a:endParaRPr lang="en-US" dirty="0"/>
          </a:p>
        </p:txBody>
      </p:sp>
    </p:spTree>
    <p:extLst>
      <p:ext uri="{BB962C8B-B14F-4D97-AF65-F5344CB8AC3E}">
        <p14:creationId xmlns:p14="http://schemas.microsoft.com/office/powerpoint/2010/main" val="20045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264206" y="192212"/>
            <a:ext cx="10601325" cy="641349"/>
          </a:xfrm>
          <a:solidFill>
            <a:schemeClr val="accent1">
              <a:lumMod val="60000"/>
              <a:lumOff val="40000"/>
            </a:schemeClr>
          </a:solidFill>
        </p:spPr>
        <p:txBody>
          <a:bodyPr>
            <a:normAutofit/>
          </a:bodyPr>
          <a:lstStyle/>
          <a:p>
            <a:r>
              <a:rPr lang="en-US" sz="4000" dirty="0">
                <a:solidFill>
                  <a:schemeClr val="bg1"/>
                </a:solidFill>
              </a:rPr>
              <a:t>Music Curriculum </a:t>
            </a:r>
            <a:r>
              <a:rPr lang="en-US" sz="4000">
                <a:solidFill>
                  <a:schemeClr val="bg1"/>
                </a:solidFill>
              </a:rPr>
              <a:t>Considerations for SEND</a:t>
            </a:r>
            <a:endParaRPr lang="en-US" sz="4000" dirty="0">
              <a:solidFill>
                <a:schemeClr val="bg1"/>
              </a:solidFill>
            </a:endParaRP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2530" cy="12131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03409B-03D1-4E9A-E198-C727A1333B3D}"/>
              </a:ext>
            </a:extLst>
          </p:cNvPr>
          <p:cNvSpPr txBox="1"/>
          <p:nvPr/>
        </p:nvSpPr>
        <p:spPr>
          <a:xfrm>
            <a:off x="360062" y="1172043"/>
            <a:ext cx="3765367" cy="212365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Resources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Resources are within reach and clearly labelled to encourage independent use, e.g. using images, colour coding and symbols.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access to adapted instruments or ICT to overcome difficulties with mobility or manipulative skills.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Ensure that learners are physically able to play the instruments they are asked to play. Percussion instruments can be adapted for learners with physical difficulties.</a:t>
            </a:r>
            <a:endParaRPr lang="en-US" sz="1200" dirty="0"/>
          </a:p>
        </p:txBody>
      </p:sp>
      <p:sp>
        <p:nvSpPr>
          <p:cNvPr id="2" name="TextBox 1">
            <a:extLst>
              <a:ext uri="{FF2B5EF4-FFF2-40B4-BE49-F238E27FC236}">
                <a16:creationId xmlns:a16="http://schemas.microsoft.com/office/drawing/2014/main" id="{BA4D2B6B-19C7-8061-5497-040A5FC300D3}"/>
              </a:ext>
            </a:extLst>
          </p:cNvPr>
          <p:cNvSpPr txBox="1"/>
          <p:nvPr/>
        </p:nvSpPr>
        <p:spPr>
          <a:xfrm>
            <a:off x="340754" y="3506367"/>
            <a:ext cx="3765367" cy="830997"/>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ICT </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Listen independently to music online.</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Share the lesson using a laptop with headphones or other assistive technology.</a:t>
            </a:r>
            <a:endParaRPr lang="en-US" sz="1200" dirty="0"/>
          </a:p>
        </p:txBody>
      </p:sp>
      <p:sp>
        <p:nvSpPr>
          <p:cNvPr id="4" name="TextBox 3">
            <a:extLst>
              <a:ext uri="{FF2B5EF4-FFF2-40B4-BE49-F238E27FC236}">
                <a16:creationId xmlns:a16="http://schemas.microsoft.com/office/drawing/2014/main" id="{F03F6E2E-767B-EC81-1ABB-21E4C04B9820}"/>
              </a:ext>
            </a:extLst>
          </p:cNvPr>
          <p:cNvSpPr txBox="1"/>
          <p:nvPr/>
        </p:nvSpPr>
        <p:spPr>
          <a:xfrm>
            <a:off x="360063" y="4577472"/>
            <a:ext cx="3765367" cy="212365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Multi-Sensory Approaches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Replace passive teaching methods with experiential learning- ‘doing’ will bring more interaction and success than just ‘watching’. </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Allow learners to demonstrate and teacher others.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Younger learners respond well to puppets and pictures. Creating characters using different voices enhances learning about concepts such as ‘timbre’ and ‘dynamics’.</a:t>
            </a:r>
          </a:p>
          <a:p>
            <a:pPr marL="171450" indent="-171450">
              <a:buFont typeface="Arial" panose="020B0604020202020204" pitchFamily="34" charset="0"/>
              <a:buChar char="•"/>
            </a:pPr>
            <a:r>
              <a:rPr lang="en-US" sz="1200" dirty="0"/>
              <a:t>Moving and dancing whilst singing helps learners to internalize rhythmic and pitch concepts.</a:t>
            </a:r>
          </a:p>
        </p:txBody>
      </p:sp>
      <p:pic>
        <p:nvPicPr>
          <p:cNvPr id="4098" name="Picture 2" descr="ACLU - Stevie Wonder is one of the most successful musicians in the world.  A child prodigy, he topped the music charts at just 13 years old with his  song “Fingertips”. Since">
            <a:extLst>
              <a:ext uri="{FF2B5EF4-FFF2-40B4-BE49-F238E27FC236}">
                <a16:creationId xmlns:a16="http://schemas.microsoft.com/office/drawing/2014/main" id="{9C3248F3-25DE-3DDE-89F1-EE45CB51F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24" y="2974313"/>
            <a:ext cx="2543175" cy="232653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AEFB1DB-97DD-AF36-DAD6-5AD371C6176C}"/>
              </a:ext>
            </a:extLst>
          </p:cNvPr>
          <p:cNvSpPr txBox="1"/>
          <p:nvPr/>
        </p:nvSpPr>
        <p:spPr>
          <a:xfrm>
            <a:off x="4588866" y="858358"/>
            <a:ext cx="3765367" cy="2308324"/>
          </a:xfrm>
          <a:prstGeom prst="rect">
            <a:avLst/>
          </a:prstGeom>
          <a:noFill/>
        </p:spPr>
        <p:txBody>
          <a:bodyPr wrap="square">
            <a:spAutoFit/>
          </a:bodyPr>
          <a:lstStyle/>
          <a:p>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with attention?</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Carefully consider the layout of the learning environment </a:t>
            </a:r>
            <a:r>
              <a:rPr lang="en-GB" sz="1200">
                <a:effectLst/>
                <a:latin typeface="Calibri" panose="020F0502020204030204" pitchFamily="34" charset="0"/>
                <a:ea typeface="Calibri" panose="020F0502020204030204" pitchFamily="34" charset="0"/>
                <a:cs typeface="Times New Roman" panose="02020603050405020304" pitchFamily="18" charset="0"/>
              </a:rPr>
              <a:t>to engage </a:t>
            </a:r>
            <a:r>
              <a:rPr lang="en-GB" sz="1200" dirty="0">
                <a:effectLst/>
                <a:latin typeface="Calibri" panose="020F0502020204030204" pitchFamily="34" charset="0"/>
                <a:ea typeface="Calibri" panose="020F0502020204030204" pitchFamily="34" charset="0"/>
                <a:cs typeface="Times New Roman" panose="02020603050405020304" pitchFamily="18" charset="0"/>
              </a:rPr>
              <a:t>all learners and maximise access to resources.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Pre-expose learners to the content of the lesson, e.g. show them instruments and how they are played.</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Give learners a particular role in the lessons to keep them engaged and promote active participation.</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Help learners to manage their arousal levels. Arrange movement breaks away from the learning environment when they require a ‘break’ away from the lesson.</a:t>
            </a:r>
            <a:endParaRPr lang="en-US" sz="1200" dirty="0"/>
          </a:p>
        </p:txBody>
      </p:sp>
      <p:sp>
        <p:nvSpPr>
          <p:cNvPr id="6" name="TextBox 5">
            <a:extLst>
              <a:ext uri="{FF2B5EF4-FFF2-40B4-BE49-F238E27FC236}">
                <a16:creationId xmlns:a16="http://schemas.microsoft.com/office/drawing/2014/main" id="{B9CC6EC0-87D8-558F-57D7-0727B8B05FE8}"/>
              </a:ext>
            </a:extLst>
          </p:cNvPr>
          <p:cNvSpPr txBox="1"/>
          <p:nvPr/>
        </p:nvSpPr>
        <p:spPr>
          <a:xfrm>
            <a:off x="4047252" y="1310599"/>
            <a:ext cx="646331" cy="5357814"/>
          </a:xfrm>
          <a:prstGeom prst="rect">
            <a:avLst/>
          </a:prstGeom>
          <a:noFill/>
        </p:spPr>
        <p:txBody>
          <a:bodyPr vert="vert270" wrap="square">
            <a:spAutoFit/>
          </a:bodyPr>
          <a:lstStyle/>
          <a:p>
            <a:pPr algn="ctr"/>
            <a:r>
              <a:rPr lang="en-GB" sz="30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Strategies to Scaffold Learning</a:t>
            </a:r>
            <a:endParaRPr lang="en-US" sz="3000" dirty="0"/>
          </a:p>
        </p:txBody>
      </p:sp>
      <p:sp>
        <p:nvSpPr>
          <p:cNvPr id="8" name="TextBox 7">
            <a:extLst>
              <a:ext uri="{FF2B5EF4-FFF2-40B4-BE49-F238E27FC236}">
                <a16:creationId xmlns:a16="http://schemas.microsoft.com/office/drawing/2014/main" id="{C38F63C6-1D19-A118-5250-C6FC9654D995}"/>
              </a:ext>
            </a:extLst>
          </p:cNvPr>
          <p:cNvSpPr txBox="1"/>
          <p:nvPr/>
        </p:nvSpPr>
        <p:spPr>
          <a:xfrm>
            <a:off x="4566687" y="3151835"/>
            <a:ext cx="3765367" cy="2308324"/>
          </a:xfrm>
          <a:prstGeom prst="rect">
            <a:avLst/>
          </a:prstGeom>
          <a:solidFill>
            <a:schemeClr val="accent1">
              <a:lumMod val="20000"/>
              <a:lumOff val="80000"/>
            </a:schemeClr>
          </a:solidFill>
          <a:ln>
            <a:solidFill>
              <a:schemeClr val="accent1"/>
            </a:solidFill>
          </a:ln>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a:t>
            </a:r>
            <a:r>
              <a:rPr lang="en-GB" sz="1200" b="1"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t>
            </a: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 access lessons due to literacy difficulties?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visual aids to enable learners to identify instruments and musical concepts, such as pitch and tempo.</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Use strategies such as modelling, demonstrating and imitating to help learners understand musical concepts.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Create a graphic score or pictorial representations of a composition.</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Colour code text or musical phrases. Reduce glare with the use of pastel shades of paper and backgrounds.</a:t>
            </a:r>
            <a:endParaRPr lang="en-US" sz="1200" dirty="0"/>
          </a:p>
        </p:txBody>
      </p:sp>
      <p:sp>
        <p:nvSpPr>
          <p:cNvPr id="9" name="TextBox 8">
            <a:extLst>
              <a:ext uri="{FF2B5EF4-FFF2-40B4-BE49-F238E27FC236}">
                <a16:creationId xmlns:a16="http://schemas.microsoft.com/office/drawing/2014/main" id="{B10505F6-E5CC-DF0E-2B76-3F85ACF330EE}"/>
              </a:ext>
            </a:extLst>
          </p:cNvPr>
          <p:cNvSpPr txBox="1"/>
          <p:nvPr/>
        </p:nvSpPr>
        <p:spPr>
          <a:xfrm>
            <a:off x="4577776" y="5449722"/>
            <a:ext cx="3765367" cy="1384995"/>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to retain vocabulary?</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Revisit key vocabulary each lesson.</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visual word banks that are accessible throughout lessons.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Drip-feed key vocabulary throughout the school day, rather than limiting reference to music lessons.</a:t>
            </a:r>
            <a:endParaRPr lang="en-US" sz="1200" dirty="0"/>
          </a:p>
        </p:txBody>
      </p:sp>
      <p:sp>
        <p:nvSpPr>
          <p:cNvPr id="10" name="TextBox 9">
            <a:extLst>
              <a:ext uri="{FF2B5EF4-FFF2-40B4-BE49-F238E27FC236}">
                <a16:creationId xmlns:a16="http://schemas.microsoft.com/office/drawing/2014/main" id="{2C914F8A-FCB2-347F-C903-745FDB706BE8}"/>
              </a:ext>
            </a:extLst>
          </p:cNvPr>
          <p:cNvSpPr txBox="1"/>
          <p:nvPr/>
        </p:nvSpPr>
        <p:spPr>
          <a:xfrm>
            <a:off x="8426634" y="5403952"/>
            <a:ext cx="3617730" cy="1384995"/>
          </a:xfrm>
          <a:prstGeom prst="rect">
            <a:avLst/>
          </a:prstGeom>
          <a:solidFill>
            <a:schemeClr val="accent1">
              <a:lumMod val="20000"/>
              <a:lumOff val="80000"/>
            </a:schemeClr>
          </a:solid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need additional time to develop conceptual understanding?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Break down content into small steps and allow time for guided practice to build up conceptual understanding.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Maximise opportunities to model, demonstrate and imitate to encourage active participation.</a:t>
            </a:r>
            <a:endParaRPr lang="en-US" sz="1200" dirty="0"/>
          </a:p>
        </p:txBody>
      </p:sp>
      <p:sp>
        <p:nvSpPr>
          <p:cNvPr id="11" name="TextBox 10">
            <a:extLst>
              <a:ext uri="{FF2B5EF4-FFF2-40B4-BE49-F238E27FC236}">
                <a16:creationId xmlns:a16="http://schemas.microsoft.com/office/drawing/2014/main" id="{EB68D138-82E5-A7CB-B803-C25724A6A31B}"/>
              </a:ext>
            </a:extLst>
          </p:cNvPr>
          <p:cNvSpPr txBox="1"/>
          <p:nvPr/>
        </p:nvSpPr>
        <p:spPr>
          <a:xfrm>
            <a:off x="8426634" y="1135357"/>
            <a:ext cx="3617730" cy="1754326"/>
          </a:xfrm>
          <a:prstGeom prst="rect">
            <a:avLst/>
          </a:prstGeom>
          <a:solidFill>
            <a:schemeClr val="accent1">
              <a:lumMod val="20000"/>
              <a:lumOff val="80000"/>
            </a:schemeClr>
          </a:solid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have sensory issues?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Pre-exposure to music and/ or instruments can help to prepare learners, as can the use of a quieter space.</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Ear defenders can enable learners to partake in lessons with more confidence.</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Create opportunities for physical contact with instruments and/ or sound sources if learners cannot hear sounds clearly.</a:t>
            </a:r>
          </a:p>
        </p:txBody>
      </p:sp>
    </p:spTree>
    <p:extLst>
      <p:ext uri="{BB962C8B-B14F-4D97-AF65-F5344CB8AC3E}">
        <p14:creationId xmlns:p14="http://schemas.microsoft.com/office/powerpoint/2010/main" val="705771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909</Words>
  <Application>Microsoft Macintosh PowerPoint</Application>
  <PresentationFormat>Widescreen</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Mason</dc:creator>
  <cp:lastModifiedBy>Mrs S. Mason</cp:lastModifiedBy>
  <cp:revision>2</cp:revision>
  <dcterms:created xsi:type="dcterms:W3CDTF">2024-01-03T19:12:59Z</dcterms:created>
  <dcterms:modified xsi:type="dcterms:W3CDTF">2024-02-17T16:36:40Z</dcterms:modified>
</cp:coreProperties>
</file>