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4782"/>
  </p:normalViewPr>
  <p:slideViewPr>
    <p:cSldViewPr snapToGrid="0">
      <p:cViewPr varScale="1">
        <p:scale>
          <a:sx n="100" d="100"/>
          <a:sy n="100" d="100"/>
        </p:scale>
        <p:origin x="1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6479-3E4A-C9FC-BBFD-1E24E2CBF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F71DC-57B3-2D02-7620-DBBF3370D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E11CF-6269-4EF6-12B7-BD782C77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AE211-F3B3-4DBA-FBC1-06FC7E0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5D8EA-0A9A-CDA7-7799-ABDCF2F7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20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6C71-DFA3-710C-8F7D-CACF6E88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3D9A8-90E5-E6F8-0748-0D0E711F4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20ED-1A27-1668-A7EF-2039505E7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F54D-141E-19BE-51FF-4312B350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CED8D-92FE-3527-BA6E-5B5CA5269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25ED3D-8925-F482-86DC-ECD2AC0C1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1D750-B2F7-693F-3EE0-2330B7CC6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B05E-C0F1-DE8E-4A0C-10346130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000AC-B27F-FD46-D442-687A8D38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50DBA-3A3D-59F6-545B-B53BB215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C1676-42C7-5C26-1F10-8DB21376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FC25-7A4D-3954-9B68-EA22DD3B9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6226-19BE-3ADF-F789-26EB52FB0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C1F3E-AFAC-E742-8437-F82E014B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196B6-72B1-CA26-F843-3E79912E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328E7-1AF0-F541-B0BE-914C49E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6C869-BEC0-8E41-0B5A-8D24010E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5ECE6-1F5D-3C9C-0D21-032D853C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A8362-2E03-0A21-16D2-54AAB7AC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9507-F3E0-DFB6-A40D-ACFB0316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5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7EB6-4775-FCB2-0313-920CC6E2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005FF-0D3A-A248-4FB1-957E8272F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1DD59-AC21-AB6C-B196-01EF9D6F1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E0CA-BD75-9703-ED98-8F551569E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D43D6-42B5-9E2F-B4D6-F09A6AC74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43347-26F4-C314-B99B-65BD9C72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0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C596-C93F-8AE2-ED4F-C0D17579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6548B-23AC-5724-7534-8D2E1DFE4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8A004-71FA-7476-3E47-EDDAB497A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E456B-6FB2-80C4-972B-598203427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E6606-6104-D75D-DB78-11F7DE9B8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B670E-5120-F3FE-316E-F400853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7003BB-1616-3E6C-9AB8-91B1986EA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CE60C5-7F53-3D7D-97DA-BDD6D097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5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8C63-BBEB-326E-6EC6-0E61F886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868424-B09B-5CB7-B7E7-38F96E2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773A9-A68A-7D0C-3F97-D48448C86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4D39A-1FF6-6AD7-ACAB-BDA3944A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4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EC146-3402-D7C2-22CF-8E699E462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E6F90-218D-64EF-AE49-AF867D1DE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C8674-C62E-6EC4-5E79-2F82557B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31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7F1EF-DE88-44B2-EB20-DAAE16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C3B0D-AAE1-CC12-CA02-F744676E7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22B5B-B6ED-15EF-5304-08D4EB8E8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91A0-1499-C6F1-8BBE-0F4329A6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8C17-012D-59F0-5460-C92EC0EA1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C04D0-1584-B427-440F-A543D74F0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CFC0-FEB1-ABAF-9E6A-8BDAD6DD4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45F85C-3BA0-9771-E4B4-76CACA5F08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739DA-2EFC-977C-1D62-8F1AD6B5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2DDE0-BE2F-A6E7-02DC-E9BA2AE3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6FE565-92C0-100E-2A73-777732DC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602D3-33E3-A469-3788-8ABB2672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AFAF1-1D4C-0758-E073-75EA26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5B435-2BFD-9DA0-3AB6-9F09A3DF3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79A8A-0273-09EE-C378-05D51FEC1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4A1E-ECC3-9748-95E0-2EAA29E4913B}" type="datetimeFigureOut">
              <a:rPr lang="en-US" smtClean="0"/>
              <a:t>2/17/24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BCA2C-59A2-599D-0C95-54136F3799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281BA-7235-C935-4824-254634D20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23679-E268-BE40-8859-5A0FB6AF5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3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4" y="225488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An Inclusive Science Curriculum</a:t>
            </a: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85874" cy="140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03409B-03D1-4E9A-E198-C727A1333B3D}"/>
              </a:ext>
            </a:extLst>
          </p:cNvPr>
          <p:cNvSpPr txBox="1"/>
          <p:nvPr/>
        </p:nvSpPr>
        <p:spPr>
          <a:xfrm>
            <a:off x="247243" y="1434157"/>
            <a:ext cx="376536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Inclusive Lessons</a:t>
            </a: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in science involves learners building their knowledge of important concepts and procedures.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make science lessons inclusive, teachers need to anticipate what barriers to taking part and engaging in activities and lessons may pose for learners.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times, it may be appropriate to plan smaller steps to achieve the learning outcome or provide additional resources. In some lessons, adjustments maybe needed such as using a computer simulation of a process rather than manipulating equipment.</a:t>
            </a:r>
          </a:p>
          <a:p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200" dirty="0">
              <a:highlight>
                <a:srgbClr val="FFFF00"/>
              </a:highlight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E5E3AE-2F97-DFA5-3BED-19FD71E8C8C1}"/>
              </a:ext>
            </a:extLst>
          </p:cNvPr>
          <p:cNvSpPr txBox="1"/>
          <p:nvPr/>
        </p:nvSpPr>
        <p:spPr>
          <a:xfrm>
            <a:off x="247242" y="3898752"/>
            <a:ext cx="3765367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an Inclusive Environment</a:t>
            </a:r>
          </a:p>
          <a:p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accessibility of science demonstrations.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Learner's seating and the main position are planned for the shape of the room.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the demonstration area so that it is clearly laid out, uncluttered and all learners have a clear view.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Seating positions should allow all learners to communicate, respond and interact with each other and the teacher in discussions.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Furniture is suitable and learners have the equipment they require e.g. sloping board, foot block.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is room for learners with mobility difficulties to access resources and equipment.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A51EE1-8B40-E4F4-5393-4E7B19B62D41}"/>
              </a:ext>
            </a:extLst>
          </p:cNvPr>
          <p:cNvSpPr txBox="1"/>
          <p:nvPr/>
        </p:nvSpPr>
        <p:spPr>
          <a:xfrm>
            <a:off x="4223927" y="3096150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 and Safety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Remember that some learners may have a low awareness of danger.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that learners do not come into contact with any substances or materials that they are allergic to.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E42EB5-1257-509A-8AF3-D0F7BCA31286}"/>
              </a:ext>
            </a:extLst>
          </p:cNvPr>
          <p:cNvSpPr txBox="1"/>
          <p:nvPr/>
        </p:nvSpPr>
        <p:spPr>
          <a:xfrm>
            <a:off x="8121832" y="2954315"/>
            <a:ext cx="376536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Low-arousal Areas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low-arousal area (quiet area with calming, sensory resources) is available for planned and unplanned sensory breaks.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C8D666-459E-9732-97A0-E08296BB747D}"/>
              </a:ext>
            </a:extLst>
          </p:cNvPr>
          <p:cNvSpPr txBox="1"/>
          <p:nvPr/>
        </p:nvSpPr>
        <p:spPr>
          <a:xfrm>
            <a:off x="4213313" y="4268084"/>
            <a:ext cx="3765367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Sound and Light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 noise is reduced.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Interactive whiteboards are non-reflective to reduce glare.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sufficient light for written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Learners use hearing and low vision aids where necessary.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teacher’s face can be seen- avoid standing in front of light sources.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 presentations have subtitles for deaf, hearing impaired and those with communication difficulties</a:t>
            </a:r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Science Images - Free Download on Freepik">
            <a:extLst>
              <a:ext uri="{FF2B5EF4-FFF2-40B4-BE49-F238E27FC236}">
                <a16:creationId xmlns:a16="http://schemas.microsoft.com/office/drawing/2014/main" id="{582658B9-F955-0BE9-980E-404FC84CB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717" y="1141135"/>
            <a:ext cx="2805007" cy="174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8449857-0D06-A278-C5C3-EC550F8A164F}"/>
              </a:ext>
            </a:extLst>
          </p:cNvPr>
          <p:cNvSpPr txBox="1"/>
          <p:nvPr/>
        </p:nvSpPr>
        <p:spPr>
          <a:xfrm>
            <a:off x="8121831" y="3954512"/>
            <a:ext cx="3765367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Unfamiliar learning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that learners are well prepared for visits, particularly museums. Preparations can include photographs, videos and social stories to alleviate any worries.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89F3E-B00C-B655-FF4B-BA34FA4582D3}"/>
              </a:ext>
            </a:extLst>
          </p:cNvPr>
          <p:cNvSpPr txBox="1"/>
          <p:nvPr/>
        </p:nvSpPr>
        <p:spPr>
          <a:xfrm>
            <a:off x="8121832" y="1030789"/>
            <a:ext cx="376536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Multi-sensory Approaches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on learners preferred learning styles when explaining concepts, by using different media, e.g. diagrams, stories, acting out processes, concept mapping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mind maps to help learners see patterns and relationships.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Simple audio recorders can be used instead of written notes during investigations or visits.</a:t>
            </a:r>
          </a:p>
        </p:txBody>
      </p:sp>
      <p:pic>
        <p:nvPicPr>
          <p:cNvPr id="2054" name="Picture 6" descr="Ferndale Primary School and Nursery - Science">
            <a:extLst>
              <a:ext uri="{FF2B5EF4-FFF2-40B4-BE49-F238E27FC236}">
                <a16:creationId xmlns:a16="http://schemas.microsoft.com/office/drawing/2014/main" id="{150CE4EC-3AF1-FFB6-8F7C-F734308DF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737" y="5134013"/>
            <a:ext cx="1477554" cy="147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53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45AF8A-DAE7-0C34-CF87-E2A873F4C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318" y="88714"/>
            <a:ext cx="10601325" cy="64134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Science Curriculum Considerations for SEND</a:t>
            </a:r>
          </a:p>
        </p:txBody>
      </p:sp>
      <p:pic>
        <p:nvPicPr>
          <p:cNvPr id="1026" name="Picture 2" descr="Mrs Claire Williams Headteacher | Dudley | Cotwall End Primary School">
            <a:extLst>
              <a:ext uri="{FF2B5EF4-FFF2-40B4-BE49-F238E27FC236}">
                <a16:creationId xmlns:a16="http://schemas.microsoft.com/office/drawing/2014/main" id="{CF551A74-A89B-00ED-AB99-0B5DAD81F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2530" cy="121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EFB1DB-97DD-AF36-DAD6-5AD371C6176C}"/>
              </a:ext>
            </a:extLst>
          </p:cNvPr>
          <p:cNvSpPr txBox="1"/>
          <p:nvPr/>
        </p:nvSpPr>
        <p:spPr>
          <a:xfrm>
            <a:off x="4610298" y="4484306"/>
            <a:ext cx="3765367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with attention?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working environment that is calming and simple, with clear routines and organised workspaces.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Pre-expose learners to the equipment and nature of the lesson (especially for experiments and practical lessons) to spark engagement and interest in the upcoming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Practical activities- Science lessons have practical activities at their heart!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movement breaks and classroom jobs for individual learners.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CC6EC0-87D8-558F-57D7-0727B8B05FE8}"/>
              </a:ext>
            </a:extLst>
          </p:cNvPr>
          <p:cNvSpPr txBox="1"/>
          <p:nvPr/>
        </p:nvSpPr>
        <p:spPr>
          <a:xfrm>
            <a:off x="94579" y="1411472"/>
            <a:ext cx="646331" cy="5357814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/>
            <a:r>
              <a:rPr lang="en-GB" sz="30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Scaffold Learning</a:t>
            </a:r>
            <a:endParaRPr lang="en-US" sz="3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8F63C6-1D19-A118-5250-C6FC9654D995}"/>
              </a:ext>
            </a:extLst>
          </p:cNvPr>
          <p:cNvSpPr txBox="1"/>
          <p:nvPr/>
        </p:nvSpPr>
        <p:spPr>
          <a:xfrm>
            <a:off x="940556" y="846684"/>
            <a:ext cx="3617731" cy="21236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literacy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topical word banks and picture cards that the learner can refer to when explaining scientific processes.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copies of information to avoids lots of writing.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Scaffold learning to make is accessible for all, e.g. if writing up the method to an experiment, a learner who experiences writing barriers could access a scribe, note-take or film explaining their responses.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0505F6-E5CC-DF0E-2B76-3F85ACF330EE}"/>
              </a:ext>
            </a:extLst>
          </p:cNvPr>
          <p:cNvSpPr txBox="1"/>
          <p:nvPr/>
        </p:nvSpPr>
        <p:spPr>
          <a:xfrm>
            <a:off x="740909" y="2934667"/>
            <a:ext cx="37653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to retain vocabulary?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Pre-teach any technical vocabulary prior to the lesson.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Embed opportunities to recall key terms within lessons using retrieval practices.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learners with a word bank of key terms which they can refer to during lessons.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Refer to language regularly during lessons and, where applicable, throughout the day, as this will embed the vocabulary and build stronger links and associations.</a:t>
            </a:r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914F8A-FCB2-347F-C903-745FDB706BE8}"/>
              </a:ext>
            </a:extLst>
          </p:cNvPr>
          <p:cNvSpPr txBox="1"/>
          <p:nvPr/>
        </p:nvSpPr>
        <p:spPr>
          <a:xfrm>
            <a:off x="8468597" y="2920829"/>
            <a:ext cx="36177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need additional time to develop conceptual understanding?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pre-teaching opportunities for learners to become familiar with vocabulary prior to the lesson, to support their access and engagement in whole-class teaching.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Plan small group teaching opportunities.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Provide learners with worked examples to use as a model whilst completing independent work.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68D138-82E5-A7CB-B803-C25724A6A31B}"/>
              </a:ext>
            </a:extLst>
          </p:cNvPr>
          <p:cNvSpPr txBox="1"/>
          <p:nvPr/>
        </p:nvSpPr>
        <p:spPr>
          <a:xfrm>
            <a:off x="8479688" y="4830294"/>
            <a:ext cx="361773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have sensory issues?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Choose resources and tasks that support alternative ways of communicating.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Ensure a low arousal area is available for those learners who may need it.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Ear defenders can enable learners to partake in lessons with more confidence.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Some learners may become deeply engaged in tasks. Clear preparation and support will assist with ending a task.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2080DD9-0286-4B96-50E7-0D85EEE2DAE6}"/>
              </a:ext>
            </a:extLst>
          </p:cNvPr>
          <p:cNvSpPr txBox="1"/>
          <p:nvPr/>
        </p:nvSpPr>
        <p:spPr>
          <a:xfrm>
            <a:off x="802022" y="4944309"/>
            <a:ext cx="3765367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struggle 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access lessons due to numeracy difficulties?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Scaffold learning to make is accessible for all, e.g. when creating data tables for an experiment, learners could draw a pictogram.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Employ manipulatives and resources used in maths lessons to support learning in science.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Bring abstract concepts to like through concrete resources and comparisons.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FDCC69-023E-4471-6E29-5B0F0FA18597}"/>
              </a:ext>
            </a:extLst>
          </p:cNvPr>
          <p:cNvSpPr txBox="1"/>
          <p:nvPr/>
        </p:nvSpPr>
        <p:spPr>
          <a:xfrm>
            <a:off x="4610298" y="963461"/>
            <a:ext cx="361773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b="1" i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support learners who experience anxiety?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Prepare the learner before the science lesson- instructions for carrying out the experiment are given, and the children are talked through the steps; predictions are discussed beforehand, and children are prepared for any reactions/ noises.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Sometimes experiments go wrong and building resilience is important.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If the anxiety is around errors/ disappointing a group/ teacher, reassure </a:t>
            </a:r>
            <a:r>
              <a:rPr lang="en-GB" sz="1200">
                <a:latin typeface="Calibri" panose="020F0502020204030204" pitchFamily="34" charset="0"/>
                <a:cs typeface="Times New Roman" panose="02020603050405020304" pitchFamily="18" charset="0"/>
              </a:rPr>
              <a:t>learners.</a:t>
            </a:r>
            <a:endParaRPr lang="en-GB" sz="1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1032" name="Picture 8" descr="Quote from Thomas Edison: “I have not failed…” – Little Atmospheres">
            <a:extLst>
              <a:ext uri="{FF2B5EF4-FFF2-40B4-BE49-F238E27FC236}">
                <a16:creationId xmlns:a16="http://schemas.microsoft.com/office/drawing/2014/main" id="{51CD804B-77E1-64EB-DE92-82D741DB4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716" y="2868212"/>
            <a:ext cx="2245489" cy="167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p 20 Thomas Edison Quotes to Motivate You to Never Quit - Goalcast">
            <a:extLst>
              <a:ext uri="{FF2B5EF4-FFF2-40B4-BE49-F238E27FC236}">
                <a16:creationId xmlns:a16="http://schemas.microsoft.com/office/drawing/2014/main" id="{940EA951-C5F4-928B-899F-2AAB74A86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050" y="863464"/>
            <a:ext cx="3617730" cy="190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7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11531</TotalTime>
  <Words>917</Words>
  <Application>Microsoft Macintosh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S. Mason</dc:creator>
  <cp:lastModifiedBy>Mrs S. Mason</cp:lastModifiedBy>
  <cp:revision>4</cp:revision>
  <dcterms:created xsi:type="dcterms:W3CDTF">2024-01-03T19:12:59Z</dcterms:created>
  <dcterms:modified xsi:type="dcterms:W3CDTF">2024-02-17T16:39:01Z</dcterms:modified>
</cp:coreProperties>
</file>