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6"/>
    <p:restoredTop sz="94844"/>
  </p:normalViewPr>
  <p:slideViewPr>
    <p:cSldViewPr snapToGrid="0">
      <p:cViewPr varScale="1">
        <p:scale>
          <a:sx n="100" d="100"/>
          <a:sy n="100" d="100"/>
        </p:scale>
        <p:origin x="1120" y="17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66479-3E4A-C9FC-BBFD-1E24E2CBFB7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07F71DC-57B3-2D02-7620-DBBF3370DF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24E11CF-6269-4EF6-12B7-BD782C776C8E}"/>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601AE211-F3B3-4DBA-FBC1-06FC7E0C2B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5D8EA-0A9A-CDA7-7799-ABDCF2F7833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65020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6C71-DFA3-710C-8F7D-CACF6E88DB11}"/>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BE3D9A8-90E5-E6F8-0748-0D0E711F4B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AD20ED-1A27-1668-A7EF-2039505E7A4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7004F54D-141E-19BE-51FF-4312B3507B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CED8D-92FE-3527-BA6E-5B5CA5269E1F}"/>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25303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25ED3D-8925-F482-86DC-ECD2AC0C199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F01D750-B2F7-693F-3EE0-2330B7CC6C2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FF6B05E-C0F1-DE8E-4A0C-10346130B812}"/>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E7000AC-B27F-FD46-D442-687A8D387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E50DBA-3A3D-59F6-545B-B53BB215E6A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0790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C1676-42C7-5C26-1F10-8DB2137649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7F6FC25-7A4D-3954-9B68-EA22DD3B91F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9786226-19BE-3ADF-F789-26EB52FB0743}"/>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83DC1F3E-AFAC-E742-8437-F82E014B1B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4196B6-72B1-CA26-F843-3E79912E922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79241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328E7-1AF0-F541-B0BE-914C49E9B8B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8B6C869-BEC0-8E41-0B5A-8D24010E65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795ECE6-1F5D-3C9C-0D21-032D853CA2DC}"/>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BA0A8362-2E03-0A21-16D2-54AAB7ACBE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B9507-F3E0-DFB6-A40D-ACFB03161E9C}"/>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758759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67EB6-4775-FCB2-0313-920CC6E268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3B005FF-0D3A-A248-4FB1-957E8272F1A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AE1DD59-AC21-AB6C-B196-01EF9D6F1A1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FD7E0CA-BD75-9703-ED98-8F551569E57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30D43D6-42B5-9E2F-B4D6-F09A6AC747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443347-26F4-C314-B99B-65BD9C728BD3}"/>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100990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1C596-C93F-8AE2-ED4F-C0D175797DF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36548B-23AC-5724-7534-8D2E1DFE41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B8A004-71FA-7476-3E47-EDDAB497A6E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0AE456B-6FB2-80C4-972B-598203427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FAE6606-6104-D75D-DB78-11F7DE9B843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CB670E-5120-F3FE-316E-F400853260B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8" name="Footer Placeholder 7">
            <a:extLst>
              <a:ext uri="{FF2B5EF4-FFF2-40B4-BE49-F238E27FC236}">
                <a16:creationId xmlns:a16="http://schemas.microsoft.com/office/drawing/2014/main" id="{477003BB-1616-3E6C-9AB8-91B1986EAA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CE60C5-7F53-3D7D-97DA-BDD6D097D9E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425385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D8C63-BBEB-326E-6EC6-0E61F88668C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C868424-B09B-5CB7-B7E7-38F96E2EDB16}"/>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4" name="Footer Placeholder 3">
            <a:extLst>
              <a:ext uri="{FF2B5EF4-FFF2-40B4-BE49-F238E27FC236}">
                <a16:creationId xmlns:a16="http://schemas.microsoft.com/office/drawing/2014/main" id="{776773A9-A68A-7D0C-3F97-D48448C867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74D39A-1FF6-6AD7-ACAB-BDA3944A908B}"/>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56204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8EC146-3402-D7C2-22CF-8E699E4629C4}"/>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3" name="Footer Placeholder 2">
            <a:extLst>
              <a:ext uri="{FF2B5EF4-FFF2-40B4-BE49-F238E27FC236}">
                <a16:creationId xmlns:a16="http://schemas.microsoft.com/office/drawing/2014/main" id="{ECBE6F90-218D-64EF-AE49-AF867D1DEE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EC8674-C62E-6EC4-5E79-2F82557B2DA4}"/>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399593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F1EF-DE88-44B2-EB20-DAAE168558C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3CC3B0D-AAE1-CC12-CA02-F744676E7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F822B5B-B6ED-15EF-5304-08D4EB8E8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C9591A0-1499-C6F1-8BBE-0F4329A6359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0CA88C17-012D-59F0-5460-C92EC0EA1C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4C04D0-1584-B427-440F-A543D74F0DB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56635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ECFC0-FEB1-ABAF-9E6A-8BDAD6DD40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445F85C-3BA0-9771-E4B4-76CACA5F08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E739DA-2EFC-977C-1D62-8F1AD6B5C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542DDE0-BE2F-A6E7-02DC-E9BA2AE3F460}"/>
              </a:ext>
            </a:extLst>
          </p:cNvPr>
          <p:cNvSpPr>
            <a:spLocks noGrp="1"/>
          </p:cNvSpPr>
          <p:nvPr>
            <p:ph type="dt" sz="half" idx="10"/>
          </p:nvPr>
        </p:nvSpPr>
        <p:spPr/>
        <p:txBody>
          <a:bodyPr/>
          <a:lstStyle/>
          <a:p>
            <a:fld id="{AE804A1E-ECC3-9748-95E0-2EAA29E4913B}" type="datetimeFigureOut">
              <a:rPr lang="en-US" smtClean="0"/>
              <a:t>2/17/24</a:t>
            </a:fld>
            <a:endParaRPr lang="en-US"/>
          </a:p>
        </p:txBody>
      </p:sp>
      <p:sp>
        <p:nvSpPr>
          <p:cNvPr id="6" name="Footer Placeholder 5">
            <a:extLst>
              <a:ext uri="{FF2B5EF4-FFF2-40B4-BE49-F238E27FC236}">
                <a16:creationId xmlns:a16="http://schemas.microsoft.com/office/drawing/2014/main" id="{786FE565-92C0-100E-2A73-777732DCEB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5602D3-33E3-A469-3788-8ABB2672BAEA}"/>
              </a:ext>
            </a:extLst>
          </p:cNvPr>
          <p:cNvSpPr>
            <a:spLocks noGrp="1"/>
          </p:cNvSpPr>
          <p:nvPr>
            <p:ph type="sldNum" sz="quarter" idx="12"/>
          </p:nvPr>
        </p:nvSpPr>
        <p:spPr/>
        <p:txBody>
          <a:bodyPr/>
          <a:lstStyle/>
          <a:p>
            <a:fld id="{D5423679-E268-BE40-8859-5A0FB6AF5383}" type="slidenum">
              <a:rPr lang="en-US" smtClean="0"/>
              <a:t>‹#›</a:t>
            </a:fld>
            <a:endParaRPr lang="en-US"/>
          </a:p>
        </p:txBody>
      </p:sp>
    </p:spTree>
    <p:extLst>
      <p:ext uri="{BB962C8B-B14F-4D97-AF65-F5344CB8AC3E}">
        <p14:creationId xmlns:p14="http://schemas.microsoft.com/office/powerpoint/2010/main" val="2638523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FAFAF1-1D4C-0758-E073-75EA269F1C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55B435-2BFD-9DA0-3AB6-9F09A3DF3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E679A8A-0273-09EE-C378-05D51FEC19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04A1E-ECC3-9748-95E0-2EAA29E4913B}" type="datetimeFigureOut">
              <a:rPr lang="en-US" smtClean="0"/>
              <a:t>2/17/24</a:t>
            </a:fld>
            <a:endParaRPr lang="en-US"/>
          </a:p>
        </p:txBody>
      </p:sp>
      <p:sp>
        <p:nvSpPr>
          <p:cNvPr id="5" name="Footer Placeholder 4">
            <a:extLst>
              <a:ext uri="{FF2B5EF4-FFF2-40B4-BE49-F238E27FC236}">
                <a16:creationId xmlns:a16="http://schemas.microsoft.com/office/drawing/2014/main" id="{093BCA2C-59A2-599D-0C95-54136F3799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5281BA-7235-C935-4824-254634D200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423679-E268-BE40-8859-5A0FB6AF5383}" type="slidenum">
              <a:rPr lang="en-US" smtClean="0"/>
              <a:t>‹#›</a:t>
            </a:fld>
            <a:endParaRPr lang="en-US"/>
          </a:p>
        </p:txBody>
      </p:sp>
    </p:spTree>
    <p:extLst>
      <p:ext uri="{BB962C8B-B14F-4D97-AF65-F5344CB8AC3E}">
        <p14:creationId xmlns:p14="http://schemas.microsoft.com/office/powerpoint/2010/main" val="986238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285874" y="225488"/>
            <a:ext cx="10601325" cy="641349"/>
          </a:xfrm>
          <a:solidFill>
            <a:schemeClr val="accent1">
              <a:lumMod val="60000"/>
              <a:lumOff val="40000"/>
            </a:schemeClr>
          </a:solidFill>
        </p:spPr>
        <p:txBody>
          <a:bodyPr>
            <a:normAutofit/>
          </a:bodyPr>
          <a:lstStyle/>
          <a:p>
            <a:r>
              <a:rPr lang="en-US" sz="4000" dirty="0">
                <a:solidFill>
                  <a:schemeClr val="bg1"/>
                </a:solidFill>
              </a:rPr>
              <a:t>An Inclusive PSHREE Curriculum</a:t>
            </a: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06" y="1"/>
            <a:ext cx="1007875" cy="109901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A03409B-03D1-4E9A-E198-C727A1333B3D}"/>
              </a:ext>
            </a:extLst>
          </p:cNvPr>
          <p:cNvSpPr txBox="1"/>
          <p:nvPr/>
        </p:nvSpPr>
        <p:spPr>
          <a:xfrm>
            <a:off x="247237" y="953610"/>
            <a:ext cx="3765367" cy="2677656"/>
          </a:xfrm>
          <a:prstGeom prst="rect">
            <a:avLst/>
          </a:prstGeom>
          <a:no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Planning Inclusive Lessons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Times New Roman" panose="02020603050405020304" pitchFamily="18" charset="0"/>
              </a:rPr>
              <a:t>PSHREE continues to plan an important role for learners </a:t>
            </a:r>
            <a:r>
              <a:rPr lang="en-GB" sz="1200" dirty="0">
                <a:latin typeface="Calibri" panose="020F0502020204030204" pitchFamily="34" charset="0"/>
                <a:ea typeface="Calibri" panose="020F0502020204030204" pitchFamily="34" charset="0"/>
                <a:cs typeface="Times New Roman" panose="02020603050405020304" pitchFamily="18" charset="0"/>
              </a:rPr>
              <a:t>with SEND- rehearsing and embedding the practical skills and understanding they need to lead independent and fulfilling lives and enjoy safe and healthy relationships.</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latin typeface="Calibri" panose="020F0502020204030204" pitchFamily="34" charset="0"/>
                <a:ea typeface="Calibri" panose="020F0502020204030204" pitchFamily="34" charset="0"/>
                <a:cs typeface="Times New Roman" panose="02020603050405020304" pitchFamily="18" charset="0"/>
              </a:rPr>
              <a:t>Regrettably, learners with SEND can be at increased risk regarding aspects of their health, wellbeing, safety and relationships, including heightened vulnerability to abuse.</a:t>
            </a:r>
          </a:p>
          <a:p>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latin typeface="Calibri" panose="020F0502020204030204" pitchFamily="34" charset="0"/>
                <a:ea typeface="Calibri" panose="020F0502020204030204" pitchFamily="34" charset="0"/>
                <a:cs typeface="Times New Roman" panose="02020603050405020304" pitchFamily="18" charset="0"/>
              </a:rPr>
              <a:t>PSHREE lessons that are matched to the needs of the learners to provide an inclusive environment where they feel comfortable and safe to discuss issues, they are worried or feel anxious about.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6DE5E3AE-2F97-DFA5-3BED-19FD71E8C8C1}"/>
              </a:ext>
            </a:extLst>
          </p:cNvPr>
          <p:cNvSpPr txBox="1"/>
          <p:nvPr/>
        </p:nvSpPr>
        <p:spPr>
          <a:xfrm>
            <a:off x="247236" y="3964902"/>
            <a:ext cx="3765367" cy="2123658"/>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Creating an Inclusive Environment</a:t>
            </a:r>
          </a:p>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Seating</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Learner's seating and the main position are planned for the shape of the room.</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Seating positions should allow all learners to communicate, respond and interact with each other and the teacher in discussions.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Consider seating arrangements to minimise distractions. </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Furniture is suitable and learners have the equipment they require e.g. sloping board, foot block.</a:t>
            </a:r>
          </a:p>
        </p:txBody>
      </p:sp>
      <p:sp>
        <p:nvSpPr>
          <p:cNvPr id="13" name="TextBox 12">
            <a:extLst>
              <a:ext uri="{FF2B5EF4-FFF2-40B4-BE49-F238E27FC236}">
                <a16:creationId xmlns:a16="http://schemas.microsoft.com/office/drawing/2014/main" id="{60E42EB5-1257-509A-8AF3-D0F7BCA31286}"/>
              </a:ext>
            </a:extLst>
          </p:cNvPr>
          <p:cNvSpPr txBox="1"/>
          <p:nvPr/>
        </p:nvSpPr>
        <p:spPr>
          <a:xfrm>
            <a:off x="8121832" y="2954315"/>
            <a:ext cx="3765367" cy="1754326"/>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Low-arousal Areas</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PSHE lessons and fieldwork can be overwhelming for some learners- allow learners time and space if overwhelmed.</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 low-arousal area (quiet area with calming, sensory resources) is available for planned and unplanned sensory breaks. </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Allow learning breaks as required.</a:t>
            </a:r>
          </a:p>
          <a:p>
            <a:pPr marL="171450" indent="-171450">
              <a:buFont typeface="Arial" panose="020B0604020202020204" pitchFamily="34" charset="0"/>
              <a:buChar char="•"/>
            </a:pP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B8C8D666-459E-9732-97A0-E08296BB747D}"/>
              </a:ext>
            </a:extLst>
          </p:cNvPr>
          <p:cNvSpPr txBox="1"/>
          <p:nvPr/>
        </p:nvSpPr>
        <p:spPr>
          <a:xfrm>
            <a:off x="4213313" y="4268084"/>
            <a:ext cx="3765367" cy="2123658"/>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Sound and Light Issues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Background noise is reduced.</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Interactive whiteboards are non-reflective to reduce glare.</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There is sufficient light for written work</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Learners use hearing and low vision aids where necessary.</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The teacher’s face can be seen- avoid standing in front of light sources.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Video presentations have subtitles for deaf, hearing impaired and those with communication difficulties</a:t>
            </a:r>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t>
            </a:r>
            <a:endPar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A8449857-0D06-A278-C5C3-EC550F8A164F}"/>
              </a:ext>
            </a:extLst>
          </p:cNvPr>
          <p:cNvSpPr txBox="1"/>
          <p:nvPr/>
        </p:nvSpPr>
        <p:spPr>
          <a:xfrm>
            <a:off x="8121832" y="5247173"/>
            <a:ext cx="3765367" cy="461665"/>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Unfamiliar learning environment</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Ensure that learners are adequately prepared for visits</a:t>
            </a:r>
          </a:p>
        </p:txBody>
      </p:sp>
      <p:sp>
        <p:nvSpPr>
          <p:cNvPr id="20" name="TextBox 19">
            <a:extLst>
              <a:ext uri="{FF2B5EF4-FFF2-40B4-BE49-F238E27FC236}">
                <a16:creationId xmlns:a16="http://schemas.microsoft.com/office/drawing/2014/main" id="{E1189F3E-B00C-B655-FF4B-BA34FA4582D3}"/>
              </a:ext>
            </a:extLst>
          </p:cNvPr>
          <p:cNvSpPr txBox="1"/>
          <p:nvPr/>
        </p:nvSpPr>
        <p:spPr>
          <a:xfrm>
            <a:off x="8121832" y="1030789"/>
            <a:ext cx="3765367" cy="1384995"/>
          </a:xfrm>
          <a:prstGeom prst="rect">
            <a:avLst/>
          </a:prstGeom>
          <a:solidFill>
            <a:schemeClr val="accent1">
              <a:lumMod val="20000"/>
              <a:lumOff val="80000"/>
            </a:schemeClr>
          </a:solidFill>
        </p:spPr>
        <p:txBody>
          <a:bodyPr wrap="square">
            <a:spAutoFit/>
          </a:bodyPr>
          <a:lstStyle/>
          <a:p>
            <a:r>
              <a:rPr lang="en-GB" sz="12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Multi-sensory Approaches</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Lessons to consider learning styles of individuals and feature a multi-sensory delivery.</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Allow time for sensory exploration.</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Use real objects related to the topic.</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Support learners to explore the wider contexts through stories, films and role play.</a:t>
            </a:r>
          </a:p>
        </p:txBody>
      </p:sp>
      <p:pic>
        <p:nvPicPr>
          <p:cNvPr id="2" name="Picture 2" descr="St John's C of E Middle School Academy - Physical Social Health Economic ( PSHE) and Relationship and Sex Education (RSE)">
            <a:extLst>
              <a:ext uri="{FF2B5EF4-FFF2-40B4-BE49-F238E27FC236}">
                <a16:creationId xmlns:a16="http://schemas.microsoft.com/office/drawing/2014/main" id="{DD0034CA-800C-124D-062F-9B027F211D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2318" y="1099013"/>
            <a:ext cx="3027364" cy="3027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536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B45AF8A-DAE7-0C34-CF87-E2A873F4C989}"/>
              </a:ext>
            </a:extLst>
          </p:cNvPr>
          <p:cNvSpPr>
            <a:spLocks noGrp="1"/>
          </p:cNvSpPr>
          <p:nvPr>
            <p:ph type="subTitle" idx="1"/>
          </p:nvPr>
        </p:nvSpPr>
        <p:spPr>
          <a:xfrm>
            <a:off x="1192318" y="88714"/>
            <a:ext cx="10601325" cy="641349"/>
          </a:xfrm>
          <a:solidFill>
            <a:schemeClr val="accent1">
              <a:lumMod val="60000"/>
              <a:lumOff val="40000"/>
            </a:schemeClr>
          </a:solidFill>
        </p:spPr>
        <p:txBody>
          <a:bodyPr>
            <a:normAutofit/>
          </a:bodyPr>
          <a:lstStyle/>
          <a:p>
            <a:r>
              <a:rPr lang="en-US" sz="4000" dirty="0">
                <a:solidFill>
                  <a:schemeClr val="bg1"/>
                </a:solidFill>
              </a:rPr>
              <a:t>PSHREE Curriculum Considerations for SEND</a:t>
            </a:r>
          </a:p>
        </p:txBody>
      </p:sp>
      <p:pic>
        <p:nvPicPr>
          <p:cNvPr id="1026" name="Picture 2" descr="Mrs Claire Williams Headteacher | Dudley | Cotwall End Primary School">
            <a:extLst>
              <a:ext uri="{FF2B5EF4-FFF2-40B4-BE49-F238E27FC236}">
                <a16:creationId xmlns:a16="http://schemas.microsoft.com/office/drawing/2014/main" id="{CF551A74-A89B-00ED-AB99-0B5DAD81F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112530" cy="121313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AEFB1DB-97DD-AF36-DAD6-5AD371C6176C}"/>
              </a:ext>
            </a:extLst>
          </p:cNvPr>
          <p:cNvSpPr txBox="1"/>
          <p:nvPr/>
        </p:nvSpPr>
        <p:spPr>
          <a:xfrm>
            <a:off x="4640854" y="4751233"/>
            <a:ext cx="3765367" cy="2123658"/>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with attention?</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Ensure that all adults in the lesson know the learners well and </a:t>
            </a:r>
            <a:r>
              <a:rPr lang="en-GB" sz="1200" dirty="0">
                <a:latin typeface="Calibri" panose="020F0502020204030204" pitchFamily="34" charset="0"/>
                <a:ea typeface="Calibri" panose="020F0502020204030204" pitchFamily="34" charset="0"/>
                <a:cs typeface="Times New Roman" panose="02020603050405020304" pitchFamily="18" charset="0"/>
              </a:rPr>
              <a:t>can recognise when to intervene/ enforce rules consistently.</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A </a:t>
            </a:r>
            <a:r>
              <a:rPr lang="en-GB" sz="1200" dirty="0">
                <a:latin typeface="Calibri" panose="020F0502020204030204" pitchFamily="34" charset="0"/>
                <a:ea typeface="Calibri" panose="020F0502020204030204" pitchFamily="34" charset="0"/>
                <a:cs typeface="Times New Roman" panose="02020603050405020304" pitchFamily="18" charset="0"/>
              </a:rPr>
              <a:t>non-confrontational approach will help the learner to regulate.</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Consider paired working, or support from a positive role model to support focus.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Plan movement breaks and classroom jobs for individual learners.</a:t>
            </a:r>
            <a:endParaRPr lang="en-US" sz="1200" dirty="0"/>
          </a:p>
        </p:txBody>
      </p:sp>
      <p:sp>
        <p:nvSpPr>
          <p:cNvPr id="6" name="TextBox 5">
            <a:extLst>
              <a:ext uri="{FF2B5EF4-FFF2-40B4-BE49-F238E27FC236}">
                <a16:creationId xmlns:a16="http://schemas.microsoft.com/office/drawing/2014/main" id="{B9CC6EC0-87D8-558F-57D7-0727B8B05FE8}"/>
              </a:ext>
            </a:extLst>
          </p:cNvPr>
          <p:cNvSpPr txBox="1"/>
          <p:nvPr/>
        </p:nvSpPr>
        <p:spPr>
          <a:xfrm>
            <a:off x="94579" y="1411472"/>
            <a:ext cx="646331" cy="5357814"/>
          </a:xfrm>
          <a:prstGeom prst="rect">
            <a:avLst/>
          </a:prstGeom>
          <a:noFill/>
        </p:spPr>
        <p:txBody>
          <a:bodyPr vert="vert270" wrap="square">
            <a:spAutoFit/>
          </a:bodyPr>
          <a:lstStyle/>
          <a:p>
            <a:pPr algn="ctr"/>
            <a:r>
              <a:rPr lang="en-GB" sz="30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Strategies to Scaffold Learning</a:t>
            </a:r>
            <a:endParaRPr lang="en-US" sz="3000" dirty="0"/>
          </a:p>
        </p:txBody>
      </p:sp>
      <p:sp>
        <p:nvSpPr>
          <p:cNvPr id="8" name="TextBox 7">
            <a:extLst>
              <a:ext uri="{FF2B5EF4-FFF2-40B4-BE49-F238E27FC236}">
                <a16:creationId xmlns:a16="http://schemas.microsoft.com/office/drawing/2014/main" id="{C38F63C6-1D19-A118-5250-C6FC9654D995}"/>
              </a:ext>
            </a:extLst>
          </p:cNvPr>
          <p:cNvSpPr txBox="1"/>
          <p:nvPr/>
        </p:nvSpPr>
        <p:spPr>
          <a:xfrm>
            <a:off x="864457" y="913940"/>
            <a:ext cx="3617731" cy="1938992"/>
          </a:xfrm>
          <a:prstGeom prst="rect">
            <a:avLst/>
          </a:prstGeom>
          <a:solidFill>
            <a:schemeClr val="accent1">
              <a:lumMod val="20000"/>
              <a:lumOff val="80000"/>
            </a:schemeClr>
          </a:solidFill>
          <a:ln>
            <a:noFill/>
          </a:ln>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a:t>
            </a:r>
            <a:r>
              <a:rPr lang="en-GB" sz="1200" b="1"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a:t>
            </a: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 access lessons due to literacy difficulties?</a:t>
            </a:r>
            <a:endParaRPr lang="en-GB" sz="1200" dirty="0">
              <a:latin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Dyslexia friendly approaches including the use of pastel colour paper, font size and type.</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numbered points, or bullet points that are easier to follow than continuous prose.</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Consider using visual representations (flow charts, illustrations, diagrams) to break up large sections of text, or to explain a particular point in a visual, rather than a written way.</a:t>
            </a:r>
          </a:p>
        </p:txBody>
      </p:sp>
      <p:sp>
        <p:nvSpPr>
          <p:cNvPr id="9" name="TextBox 8">
            <a:extLst>
              <a:ext uri="{FF2B5EF4-FFF2-40B4-BE49-F238E27FC236}">
                <a16:creationId xmlns:a16="http://schemas.microsoft.com/office/drawing/2014/main" id="{B10505F6-E5CC-DF0E-2B76-3F85ACF330EE}"/>
              </a:ext>
            </a:extLst>
          </p:cNvPr>
          <p:cNvSpPr txBox="1"/>
          <p:nvPr/>
        </p:nvSpPr>
        <p:spPr>
          <a:xfrm>
            <a:off x="758624" y="2852932"/>
            <a:ext cx="3765367" cy="1938992"/>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to retain vocabulary?</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Pre-teach any vocabulary prior to the lesson.</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Embed opportunities to recall key terms within lessons using retrieval practices.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learners with a word bank of key terms which they can refer to during lessons. </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Refer to language regularly during lessons and, where applicable, throughout the day, as this will embed the vocabulary and build stronger links and associations.</a:t>
            </a:r>
            <a:endParaRPr lang="en-US" sz="1200" dirty="0"/>
          </a:p>
        </p:txBody>
      </p:sp>
      <p:sp>
        <p:nvSpPr>
          <p:cNvPr id="10" name="TextBox 9">
            <a:extLst>
              <a:ext uri="{FF2B5EF4-FFF2-40B4-BE49-F238E27FC236}">
                <a16:creationId xmlns:a16="http://schemas.microsoft.com/office/drawing/2014/main" id="{2C914F8A-FCB2-347F-C903-745FDB706BE8}"/>
              </a:ext>
            </a:extLst>
          </p:cNvPr>
          <p:cNvSpPr txBox="1"/>
          <p:nvPr/>
        </p:nvSpPr>
        <p:spPr>
          <a:xfrm>
            <a:off x="8393514" y="3195404"/>
            <a:ext cx="3617730" cy="1938992"/>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need additional time to develop conceptual understanding?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pre-teaching opportunities for learners to become familiar with vocabulary prior to the lesson, to support their access and engagement in whole-class teaching.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Plan small group teaching and adapt lesson concept to meet learners needs.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Differentiate subject content according to the needs of the learners.</a:t>
            </a:r>
          </a:p>
        </p:txBody>
      </p:sp>
      <p:sp>
        <p:nvSpPr>
          <p:cNvPr id="11" name="TextBox 10">
            <a:extLst>
              <a:ext uri="{FF2B5EF4-FFF2-40B4-BE49-F238E27FC236}">
                <a16:creationId xmlns:a16="http://schemas.microsoft.com/office/drawing/2014/main" id="{EB68D138-82E5-A7CB-B803-C25724A6A31B}"/>
              </a:ext>
            </a:extLst>
          </p:cNvPr>
          <p:cNvSpPr txBox="1"/>
          <p:nvPr/>
        </p:nvSpPr>
        <p:spPr>
          <a:xfrm>
            <a:off x="8467333" y="5296846"/>
            <a:ext cx="3617730" cy="1384995"/>
          </a:xfrm>
          <a:prstGeom prst="rect">
            <a:avLst/>
          </a:prstGeom>
          <a:solidFill>
            <a:schemeClr val="accent1">
              <a:lumMod val="20000"/>
              <a:lumOff val="80000"/>
            </a:schemeClr>
          </a:solid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have sensory issues?</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Choose resources and tasks that support alternative ways of communicating.</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Ensure a low arousal area is available for those learners who may need it.</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Ear defenders can enable learners to partake in lessons or experiences with more confidence.</a:t>
            </a:r>
          </a:p>
        </p:txBody>
      </p:sp>
      <p:sp>
        <p:nvSpPr>
          <p:cNvPr id="17" name="TextBox 16">
            <a:extLst>
              <a:ext uri="{FF2B5EF4-FFF2-40B4-BE49-F238E27FC236}">
                <a16:creationId xmlns:a16="http://schemas.microsoft.com/office/drawing/2014/main" id="{F2080DD9-0286-4B96-50E7-0D85EEE2DAE6}"/>
              </a:ext>
            </a:extLst>
          </p:cNvPr>
          <p:cNvSpPr txBox="1"/>
          <p:nvPr/>
        </p:nvSpPr>
        <p:spPr>
          <a:xfrm>
            <a:off x="8319696" y="909296"/>
            <a:ext cx="3765367" cy="2123658"/>
          </a:xfrm>
          <a:prstGeom prst="rect">
            <a:avLst/>
          </a:prstGeom>
          <a:solidFill>
            <a:schemeClr val="accent1">
              <a:lumMod val="20000"/>
              <a:lumOff val="80000"/>
            </a:schemeClr>
          </a:solidFill>
          <a:ln>
            <a:noFill/>
          </a:ln>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struggle </a:t>
            </a:r>
            <a:r>
              <a:rPr lang="en-GB" sz="1200" b="1" i="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t</a:t>
            </a: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o access lessons due to co-ordination difficulties?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Provide a large space for the learner to work in, to move and remain active when completing a task. They may also prefer to stand when handling any equipment/ physical resources.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Consider alternatives to writing, e.g. word processors, Dictaphones.</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Provide templates with headings and prepare diagrams to label.</a:t>
            </a:r>
          </a:p>
          <a:p>
            <a:pPr marL="171450" indent="-171450">
              <a:buFont typeface="Arial" panose="020B0604020202020204" pitchFamily="34" charset="0"/>
              <a:buChar char="•"/>
            </a:pPr>
            <a:r>
              <a:rPr lang="en-GB" sz="1200" dirty="0">
                <a:latin typeface="Calibri" panose="020F0502020204030204" pitchFamily="34" charset="0"/>
                <a:ea typeface="Calibri" panose="020F0502020204030204" pitchFamily="34" charset="0"/>
                <a:cs typeface="Times New Roman" panose="02020603050405020304" pitchFamily="18" charset="0"/>
              </a:rPr>
              <a:t>Allow additional time to complete tasks.</a:t>
            </a:r>
          </a:p>
        </p:txBody>
      </p:sp>
      <p:sp>
        <p:nvSpPr>
          <p:cNvPr id="18" name="TextBox 17">
            <a:extLst>
              <a:ext uri="{FF2B5EF4-FFF2-40B4-BE49-F238E27FC236}">
                <a16:creationId xmlns:a16="http://schemas.microsoft.com/office/drawing/2014/main" id="{D3FDCC69-023E-4471-6E29-5B0F0FA18597}"/>
              </a:ext>
            </a:extLst>
          </p:cNvPr>
          <p:cNvSpPr txBox="1"/>
          <p:nvPr/>
        </p:nvSpPr>
        <p:spPr>
          <a:xfrm>
            <a:off x="4640854" y="879905"/>
            <a:ext cx="3617730" cy="1938992"/>
          </a:xfrm>
          <a:prstGeom prst="rect">
            <a:avLst/>
          </a:prstGeom>
          <a:noFill/>
        </p:spPr>
        <p:txBody>
          <a:bodyPr wrap="square">
            <a:spAutoFit/>
          </a:bodyPr>
          <a:lstStyle/>
          <a:p>
            <a:pPr algn="ctr"/>
            <a:r>
              <a:rPr lang="en-GB" sz="1200" b="1" i="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rPr>
              <a:t>How can I support learners who experience anxiety?</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The learner may find certain subjects difficult to cope with.</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Ensure that the learner is prepared and knows what to expect prior to the lesson. This may include a list of vocabulary, or the activities involved.</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a visual ‘help’ card; which the learner can use of they feel anxious or overwhelmed, that will allow them to access a safe space to calm down.</a:t>
            </a:r>
          </a:p>
          <a:p>
            <a:pPr marL="171450" indent="-171450">
              <a:buFont typeface="Arial" panose="020B0604020202020204" pitchFamily="34" charset="0"/>
              <a:buChar char="•"/>
            </a:pPr>
            <a:r>
              <a:rPr lang="en-GB" sz="1200" dirty="0">
                <a:latin typeface="Calibri" panose="020F0502020204030204" pitchFamily="34" charset="0"/>
                <a:cs typeface="Times New Roman" panose="02020603050405020304" pitchFamily="18" charset="0"/>
              </a:rPr>
              <a:t>Provide short learning breaks if required.</a:t>
            </a:r>
          </a:p>
        </p:txBody>
      </p:sp>
      <p:pic>
        <p:nvPicPr>
          <p:cNvPr id="2" name="Picture 2" descr="Personal Social Health and Economic Education (PSHEe)">
            <a:extLst>
              <a:ext uri="{FF2B5EF4-FFF2-40B4-BE49-F238E27FC236}">
                <a16:creationId xmlns:a16="http://schemas.microsoft.com/office/drawing/2014/main" id="{D09224B1-614B-692D-2493-4789E00DED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2020" y="2828486"/>
            <a:ext cx="2189079" cy="174351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36 Inspiring Nelson Mandela Quotes That Made The World A Better Place |  Bored Panda">
            <a:extLst>
              <a:ext uri="{FF2B5EF4-FFF2-40B4-BE49-F238E27FC236}">
                <a16:creationId xmlns:a16="http://schemas.microsoft.com/office/drawing/2014/main" id="{3B0F6CE6-A188-ED64-7DAB-C4A1BAC8A9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2317" y="4975801"/>
            <a:ext cx="2898419" cy="1723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57716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15790</TotalTime>
  <Words>855</Words>
  <Application>Microsoft Macintosh PowerPoint</Application>
  <PresentationFormat>Widescreen</PresentationFormat>
  <Paragraphs>65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 Mason</dc:creator>
  <cp:lastModifiedBy>Mrs S. Mason</cp:lastModifiedBy>
  <cp:revision>6</cp:revision>
  <dcterms:created xsi:type="dcterms:W3CDTF">2024-01-03T19:12:59Z</dcterms:created>
  <dcterms:modified xsi:type="dcterms:W3CDTF">2024-02-17T16:37:33Z</dcterms:modified>
</cp:coreProperties>
</file>